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6" r:id="rId3"/>
    <p:sldId id="267" r:id="rId4"/>
    <p:sldId id="274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C6C0154D-B28C-4144-8B0F-28688ED99B40}"/>
    <pc:docChg chg="addSld modSld">
      <pc:chgData name="Danny Young" userId="cb0f4ce2-eb4f-479e-8e8f-3beb257e632f" providerId="ADAL" clId="{C6C0154D-B28C-4144-8B0F-28688ED99B40}" dt="2018-04-04T00:06:27.951" v="29" actId="14100"/>
      <pc:docMkLst>
        <pc:docMk/>
      </pc:docMkLst>
      <pc:sldChg chg="addSp modSp add">
        <pc:chgData name="Danny Young" userId="cb0f4ce2-eb4f-479e-8e8f-3beb257e632f" providerId="ADAL" clId="{C6C0154D-B28C-4144-8B0F-28688ED99B40}" dt="2018-04-04T00:06:27.951" v="29" actId="14100"/>
        <pc:sldMkLst>
          <pc:docMk/>
          <pc:sldMk cId="4072131398" sldId="274"/>
        </pc:sldMkLst>
        <pc:spChg chg="mod">
          <ac:chgData name="Danny Young" userId="cb0f4ce2-eb4f-479e-8e8f-3beb257e632f" providerId="ADAL" clId="{C6C0154D-B28C-4144-8B0F-28688ED99B40}" dt="2018-04-04T00:05:39.302" v="23" actId="20577"/>
          <ac:spMkLst>
            <pc:docMk/>
            <pc:sldMk cId="4072131398" sldId="274"/>
            <ac:spMk id="3" creationId="{0B9E8775-098C-4D42-9AFD-E5BFDA95C9AB}"/>
          </ac:spMkLst>
        </pc:spChg>
        <pc:graphicFrameChg chg="add mod">
          <ac:chgData name="Danny Young" userId="cb0f4ce2-eb4f-479e-8e8f-3beb257e632f" providerId="ADAL" clId="{C6C0154D-B28C-4144-8B0F-28688ED99B40}" dt="2018-04-04T00:06:27.951" v="29" actId="14100"/>
          <ac:graphicFrameMkLst>
            <pc:docMk/>
            <pc:sldMk cId="4072131398" sldId="274"/>
            <ac:graphicFrameMk id="4" creationId="{0E494215-A2AD-4711-90B5-8773C86B296F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121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20.wmf"/><Relationship Id="rId2" Type="http://schemas.openxmlformats.org/officeDocument/2006/relationships/image" Target="../media/image110.wmf"/><Relationship Id="rId16" Type="http://schemas.openxmlformats.org/officeDocument/2006/relationships/image" Target="../media/image124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119.wmf"/><Relationship Id="rId5" Type="http://schemas.openxmlformats.org/officeDocument/2006/relationships/image" Target="../media/image113.wmf"/><Relationship Id="rId15" Type="http://schemas.openxmlformats.org/officeDocument/2006/relationships/image" Target="../media/image123.wmf"/><Relationship Id="rId10" Type="http://schemas.openxmlformats.org/officeDocument/2006/relationships/image" Target="../media/image118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Relationship Id="rId14" Type="http://schemas.openxmlformats.org/officeDocument/2006/relationships/image" Target="../media/image1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10.wmf"/><Relationship Id="rId4" Type="http://schemas.openxmlformats.org/officeDocument/2006/relationships/image" Target="../media/image12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13" Type="http://schemas.openxmlformats.org/officeDocument/2006/relationships/image" Target="../media/image140.wmf"/><Relationship Id="rId18" Type="http://schemas.openxmlformats.org/officeDocument/2006/relationships/image" Target="../media/image145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12" Type="http://schemas.openxmlformats.org/officeDocument/2006/relationships/image" Target="../media/image139.wmf"/><Relationship Id="rId17" Type="http://schemas.openxmlformats.org/officeDocument/2006/relationships/image" Target="../media/image144.wmf"/><Relationship Id="rId2" Type="http://schemas.openxmlformats.org/officeDocument/2006/relationships/image" Target="../media/image129.wmf"/><Relationship Id="rId16" Type="http://schemas.openxmlformats.org/officeDocument/2006/relationships/image" Target="../media/image143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11" Type="http://schemas.openxmlformats.org/officeDocument/2006/relationships/image" Target="../media/image138.wmf"/><Relationship Id="rId5" Type="http://schemas.openxmlformats.org/officeDocument/2006/relationships/image" Target="../media/image132.wmf"/><Relationship Id="rId15" Type="http://schemas.openxmlformats.org/officeDocument/2006/relationships/image" Target="../media/image142.wmf"/><Relationship Id="rId10" Type="http://schemas.openxmlformats.org/officeDocument/2006/relationships/image" Target="../media/image137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Relationship Id="rId14" Type="http://schemas.openxmlformats.org/officeDocument/2006/relationships/image" Target="../media/image14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3" Type="http://schemas.openxmlformats.org/officeDocument/2006/relationships/image" Target="../media/image148.wmf"/><Relationship Id="rId7" Type="http://schemas.openxmlformats.org/officeDocument/2006/relationships/image" Target="../media/image152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10" Type="http://schemas.openxmlformats.org/officeDocument/2006/relationships/image" Target="../media/image155.wmf"/><Relationship Id="rId4" Type="http://schemas.openxmlformats.org/officeDocument/2006/relationships/image" Target="../media/image149.wmf"/><Relationship Id="rId9" Type="http://schemas.openxmlformats.org/officeDocument/2006/relationships/image" Target="../media/image15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13" Type="http://schemas.openxmlformats.org/officeDocument/2006/relationships/image" Target="../media/image168.wmf"/><Relationship Id="rId18" Type="http://schemas.openxmlformats.org/officeDocument/2006/relationships/image" Target="../media/image173.wmf"/><Relationship Id="rId3" Type="http://schemas.openxmlformats.org/officeDocument/2006/relationships/image" Target="../media/image158.wmf"/><Relationship Id="rId21" Type="http://schemas.openxmlformats.org/officeDocument/2006/relationships/image" Target="../media/image176.wmf"/><Relationship Id="rId7" Type="http://schemas.openxmlformats.org/officeDocument/2006/relationships/image" Target="../media/image162.wmf"/><Relationship Id="rId12" Type="http://schemas.openxmlformats.org/officeDocument/2006/relationships/image" Target="../media/image167.wmf"/><Relationship Id="rId17" Type="http://schemas.openxmlformats.org/officeDocument/2006/relationships/image" Target="../media/image172.wmf"/><Relationship Id="rId2" Type="http://schemas.openxmlformats.org/officeDocument/2006/relationships/image" Target="../media/image157.wmf"/><Relationship Id="rId16" Type="http://schemas.openxmlformats.org/officeDocument/2006/relationships/image" Target="../media/image171.wmf"/><Relationship Id="rId20" Type="http://schemas.openxmlformats.org/officeDocument/2006/relationships/image" Target="../media/image175.wmf"/><Relationship Id="rId1" Type="http://schemas.openxmlformats.org/officeDocument/2006/relationships/image" Target="../media/image156.wmf"/><Relationship Id="rId6" Type="http://schemas.openxmlformats.org/officeDocument/2006/relationships/image" Target="../media/image161.wmf"/><Relationship Id="rId11" Type="http://schemas.openxmlformats.org/officeDocument/2006/relationships/image" Target="../media/image166.wmf"/><Relationship Id="rId5" Type="http://schemas.openxmlformats.org/officeDocument/2006/relationships/image" Target="../media/image160.wmf"/><Relationship Id="rId15" Type="http://schemas.openxmlformats.org/officeDocument/2006/relationships/image" Target="../media/image170.wmf"/><Relationship Id="rId10" Type="http://schemas.openxmlformats.org/officeDocument/2006/relationships/image" Target="../media/image165.wmf"/><Relationship Id="rId19" Type="http://schemas.openxmlformats.org/officeDocument/2006/relationships/image" Target="../media/image174.wmf"/><Relationship Id="rId4" Type="http://schemas.openxmlformats.org/officeDocument/2006/relationships/image" Target="../media/image159.wmf"/><Relationship Id="rId9" Type="http://schemas.openxmlformats.org/officeDocument/2006/relationships/image" Target="../media/image164.wmf"/><Relationship Id="rId14" Type="http://schemas.openxmlformats.org/officeDocument/2006/relationships/image" Target="../media/image16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wmf"/><Relationship Id="rId13" Type="http://schemas.openxmlformats.org/officeDocument/2006/relationships/image" Target="../media/image189.wmf"/><Relationship Id="rId18" Type="http://schemas.openxmlformats.org/officeDocument/2006/relationships/image" Target="../media/image194.wmf"/><Relationship Id="rId3" Type="http://schemas.openxmlformats.org/officeDocument/2006/relationships/image" Target="../media/image179.wmf"/><Relationship Id="rId21" Type="http://schemas.openxmlformats.org/officeDocument/2006/relationships/image" Target="../media/image197.wmf"/><Relationship Id="rId7" Type="http://schemas.openxmlformats.org/officeDocument/2006/relationships/image" Target="../media/image183.wmf"/><Relationship Id="rId12" Type="http://schemas.openxmlformats.org/officeDocument/2006/relationships/image" Target="../media/image188.wmf"/><Relationship Id="rId17" Type="http://schemas.openxmlformats.org/officeDocument/2006/relationships/image" Target="../media/image193.wmf"/><Relationship Id="rId2" Type="http://schemas.openxmlformats.org/officeDocument/2006/relationships/image" Target="../media/image178.wmf"/><Relationship Id="rId16" Type="http://schemas.openxmlformats.org/officeDocument/2006/relationships/image" Target="../media/image192.wmf"/><Relationship Id="rId20" Type="http://schemas.openxmlformats.org/officeDocument/2006/relationships/image" Target="../media/image196.wmf"/><Relationship Id="rId1" Type="http://schemas.openxmlformats.org/officeDocument/2006/relationships/image" Target="../media/image177.wmf"/><Relationship Id="rId6" Type="http://schemas.openxmlformats.org/officeDocument/2006/relationships/image" Target="../media/image182.wmf"/><Relationship Id="rId11" Type="http://schemas.openxmlformats.org/officeDocument/2006/relationships/image" Target="../media/image187.wmf"/><Relationship Id="rId24" Type="http://schemas.openxmlformats.org/officeDocument/2006/relationships/image" Target="../media/image200.wmf"/><Relationship Id="rId5" Type="http://schemas.openxmlformats.org/officeDocument/2006/relationships/image" Target="../media/image181.wmf"/><Relationship Id="rId15" Type="http://schemas.openxmlformats.org/officeDocument/2006/relationships/image" Target="../media/image191.wmf"/><Relationship Id="rId23" Type="http://schemas.openxmlformats.org/officeDocument/2006/relationships/image" Target="../media/image199.wmf"/><Relationship Id="rId10" Type="http://schemas.openxmlformats.org/officeDocument/2006/relationships/image" Target="../media/image186.wmf"/><Relationship Id="rId19" Type="http://schemas.openxmlformats.org/officeDocument/2006/relationships/image" Target="../media/image195.wmf"/><Relationship Id="rId4" Type="http://schemas.openxmlformats.org/officeDocument/2006/relationships/image" Target="../media/image180.wmf"/><Relationship Id="rId9" Type="http://schemas.openxmlformats.org/officeDocument/2006/relationships/image" Target="../media/image185.wmf"/><Relationship Id="rId14" Type="http://schemas.openxmlformats.org/officeDocument/2006/relationships/image" Target="../media/image190.wmf"/><Relationship Id="rId22" Type="http://schemas.openxmlformats.org/officeDocument/2006/relationships/image" Target="../media/image19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18" Type="http://schemas.openxmlformats.org/officeDocument/2006/relationships/image" Target="../media/image44.wmf"/><Relationship Id="rId26" Type="http://schemas.openxmlformats.org/officeDocument/2006/relationships/image" Target="../media/image52.wmf"/><Relationship Id="rId3" Type="http://schemas.openxmlformats.org/officeDocument/2006/relationships/image" Target="../media/image29.wmf"/><Relationship Id="rId21" Type="http://schemas.openxmlformats.org/officeDocument/2006/relationships/image" Target="../media/image47.wmf"/><Relationship Id="rId34" Type="http://schemas.openxmlformats.org/officeDocument/2006/relationships/image" Target="../media/image60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17" Type="http://schemas.openxmlformats.org/officeDocument/2006/relationships/image" Target="../media/image43.wmf"/><Relationship Id="rId25" Type="http://schemas.openxmlformats.org/officeDocument/2006/relationships/image" Target="../media/image51.wmf"/><Relationship Id="rId33" Type="http://schemas.openxmlformats.org/officeDocument/2006/relationships/image" Target="../media/image59.wmf"/><Relationship Id="rId2" Type="http://schemas.openxmlformats.org/officeDocument/2006/relationships/image" Target="../media/image28.wmf"/><Relationship Id="rId16" Type="http://schemas.openxmlformats.org/officeDocument/2006/relationships/image" Target="../media/image42.wmf"/><Relationship Id="rId20" Type="http://schemas.openxmlformats.org/officeDocument/2006/relationships/image" Target="../media/image46.wmf"/><Relationship Id="rId29" Type="http://schemas.openxmlformats.org/officeDocument/2006/relationships/image" Target="../media/image55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24" Type="http://schemas.openxmlformats.org/officeDocument/2006/relationships/image" Target="../media/image50.wmf"/><Relationship Id="rId32" Type="http://schemas.openxmlformats.org/officeDocument/2006/relationships/image" Target="../media/image58.wmf"/><Relationship Id="rId5" Type="http://schemas.openxmlformats.org/officeDocument/2006/relationships/image" Target="../media/image31.wmf"/><Relationship Id="rId15" Type="http://schemas.openxmlformats.org/officeDocument/2006/relationships/image" Target="../media/image41.wmf"/><Relationship Id="rId23" Type="http://schemas.openxmlformats.org/officeDocument/2006/relationships/image" Target="../media/image49.wmf"/><Relationship Id="rId28" Type="http://schemas.openxmlformats.org/officeDocument/2006/relationships/image" Target="../media/image54.wmf"/><Relationship Id="rId36" Type="http://schemas.openxmlformats.org/officeDocument/2006/relationships/image" Target="../media/image62.wmf"/><Relationship Id="rId10" Type="http://schemas.openxmlformats.org/officeDocument/2006/relationships/image" Target="../media/image36.wmf"/><Relationship Id="rId19" Type="http://schemas.openxmlformats.org/officeDocument/2006/relationships/image" Target="../media/image45.wmf"/><Relationship Id="rId31" Type="http://schemas.openxmlformats.org/officeDocument/2006/relationships/image" Target="../media/image57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Relationship Id="rId22" Type="http://schemas.openxmlformats.org/officeDocument/2006/relationships/image" Target="../media/image48.wmf"/><Relationship Id="rId27" Type="http://schemas.openxmlformats.org/officeDocument/2006/relationships/image" Target="../media/image53.wmf"/><Relationship Id="rId30" Type="http://schemas.openxmlformats.org/officeDocument/2006/relationships/image" Target="../media/image56.wmf"/><Relationship Id="rId35" Type="http://schemas.openxmlformats.org/officeDocument/2006/relationships/image" Target="../media/image6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12" Type="http://schemas.openxmlformats.org/officeDocument/2006/relationships/image" Target="../media/image81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7" Type="http://schemas.openxmlformats.org/officeDocument/2006/relationships/image" Target="../media/image88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76A9C-7C49-4C74-BC0B-5F2FA5135EC1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A8DEB-FBE4-42E9-9D98-FCAD572159D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34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A8DEB-FBE4-42E9-9D98-FCAD572159D3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5989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562B25-350E-43BD-B021-5BDD78D4693A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5068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D44359-6514-41F8-B538-0D4A72CEB08C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2427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382A1B-A7A0-4B58-9583-409BE246C108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195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A7D228-99C7-4EEE-8DB0-356C6ECC61CD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649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AFD0DB-4CFB-4E32-A4E7-1542300641CB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1315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2079F4-CC92-46FA-A3E0-07C697EDC3FD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513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14B6A-8F26-423F-9A7A-71EF9921D479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2123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45E6B4-5212-46AB-A96E-518AEC04DD7A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616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F4E41-D221-4D54-97F4-E8AC00F8757E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44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3AF668-8368-4985-8232-85C7C569759B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450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241DB3-5B6F-4CAE-831A-FA4DE10BEAC8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9551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0E40DB-D661-4B5A-9C97-3D56775E2C1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2552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DE4857-B2C0-49A6-A274-8C1FD29552CE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17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0D97C7-9BCC-497E-893D-59D77064DC51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9245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ED23F9-11E8-4970-A33F-3EE88320EA25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4345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E39C3E-2A2B-4042-A034-3B4893728AC8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146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0D0BB2-DAFA-40FE-9628-506B963D057D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9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3.wmf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95.wmf"/><Relationship Id="rId5" Type="http://schemas.openxmlformats.org/officeDocument/2006/relationships/image" Target="../media/image82.wmf"/><Relationship Id="rId15" Type="http://schemas.openxmlformats.org/officeDocument/2006/relationships/image" Target="../media/image97.wmf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94.wmf"/><Relationship Id="rId14" Type="http://schemas.openxmlformats.org/officeDocument/2006/relationships/oleObject" Target="../embeddings/oleObject10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oleObject" Target="../embeddings/oleObject115.bin"/><Relationship Id="rId18" Type="http://schemas.openxmlformats.org/officeDocument/2006/relationships/image" Target="../media/image102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14.bin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1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9.bin"/><Relationship Id="rId11" Type="http://schemas.openxmlformats.org/officeDocument/2006/relationships/oleObject" Target="../embeddings/oleObject113.bin"/><Relationship Id="rId5" Type="http://schemas.openxmlformats.org/officeDocument/2006/relationships/image" Target="../media/image98.wmf"/><Relationship Id="rId15" Type="http://schemas.openxmlformats.org/officeDocument/2006/relationships/oleObject" Target="../embeddings/oleObject116.bin"/><Relationship Id="rId10" Type="http://schemas.openxmlformats.org/officeDocument/2006/relationships/oleObject" Target="../embeddings/oleObject112.bin"/><Relationship Id="rId19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0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oleObject" Target="../embeddings/oleObject124.bin"/><Relationship Id="rId18" Type="http://schemas.openxmlformats.org/officeDocument/2006/relationships/image" Target="../media/image107.wmf"/><Relationship Id="rId3" Type="http://schemas.openxmlformats.org/officeDocument/2006/relationships/notesSlide" Target="../notesSlides/notesSlide11.xml"/><Relationship Id="rId21" Type="http://schemas.openxmlformats.org/officeDocument/2006/relationships/hyperlink" Target="http://www.bcmath.ca/" TargetMode="External"/><Relationship Id="rId7" Type="http://schemas.openxmlformats.org/officeDocument/2006/relationships/image" Target="../media/image104.wmf"/><Relationship Id="rId12" Type="http://schemas.openxmlformats.org/officeDocument/2006/relationships/oleObject" Target="../embeddings/oleObject123.bin"/><Relationship Id="rId17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6.wmf"/><Relationship Id="rId20" Type="http://schemas.openxmlformats.org/officeDocument/2006/relationships/image" Target="../media/image108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9.bin"/><Relationship Id="rId11" Type="http://schemas.openxmlformats.org/officeDocument/2006/relationships/oleObject" Target="../embeddings/oleObject122.bin"/><Relationship Id="rId5" Type="http://schemas.openxmlformats.org/officeDocument/2006/relationships/image" Target="../media/image103.wmf"/><Relationship Id="rId15" Type="http://schemas.openxmlformats.org/officeDocument/2006/relationships/oleObject" Target="../embeddings/oleObject126.bin"/><Relationship Id="rId10" Type="http://schemas.openxmlformats.org/officeDocument/2006/relationships/oleObject" Target="../embeddings/oleObject121.bin"/><Relationship Id="rId19" Type="http://schemas.openxmlformats.org/officeDocument/2006/relationships/oleObject" Target="../embeddings/oleObject128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2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image" Target="../media/image113.wmf"/><Relationship Id="rId18" Type="http://schemas.openxmlformats.org/officeDocument/2006/relationships/oleObject" Target="../embeddings/oleObject136.bin"/><Relationship Id="rId26" Type="http://schemas.openxmlformats.org/officeDocument/2006/relationships/oleObject" Target="../embeddings/oleObject141.bin"/><Relationship Id="rId39" Type="http://schemas.openxmlformats.org/officeDocument/2006/relationships/image" Target="../media/image123.wmf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117.wmf"/><Relationship Id="rId34" Type="http://schemas.openxmlformats.org/officeDocument/2006/relationships/oleObject" Target="../embeddings/oleObject146.bin"/><Relationship Id="rId42" Type="http://schemas.openxmlformats.org/officeDocument/2006/relationships/hyperlink" Target="http://www.bcmath.ca/" TargetMode="External"/><Relationship Id="rId7" Type="http://schemas.openxmlformats.org/officeDocument/2006/relationships/image" Target="../media/image110.wmf"/><Relationship Id="rId12" Type="http://schemas.openxmlformats.org/officeDocument/2006/relationships/oleObject" Target="../embeddings/oleObject133.bin"/><Relationship Id="rId17" Type="http://schemas.openxmlformats.org/officeDocument/2006/relationships/image" Target="../media/image115.wmf"/><Relationship Id="rId25" Type="http://schemas.openxmlformats.org/officeDocument/2006/relationships/oleObject" Target="../embeddings/oleObject140.bin"/><Relationship Id="rId33" Type="http://schemas.openxmlformats.org/officeDocument/2006/relationships/oleObject" Target="../embeddings/oleObject145.bin"/><Relationship Id="rId38" Type="http://schemas.openxmlformats.org/officeDocument/2006/relationships/oleObject" Target="../embeddings/oleObject14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5.bin"/><Relationship Id="rId20" Type="http://schemas.openxmlformats.org/officeDocument/2006/relationships/oleObject" Target="../embeddings/oleObject137.bin"/><Relationship Id="rId29" Type="http://schemas.openxmlformats.org/officeDocument/2006/relationships/oleObject" Target="../embeddings/oleObject143.bin"/><Relationship Id="rId41" Type="http://schemas.openxmlformats.org/officeDocument/2006/relationships/image" Target="../media/image124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0.bin"/><Relationship Id="rId11" Type="http://schemas.openxmlformats.org/officeDocument/2006/relationships/image" Target="../media/image112.wmf"/><Relationship Id="rId24" Type="http://schemas.openxmlformats.org/officeDocument/2006/relationships/oleObject" Target="../embeddings/oleObject139.bin"/><Relationship Id="rId32" Type="http://schemas.openxmlformats.org/officeDocument/2006/relationships/image" Target="../media/image121.wmf"/><Relationship Id="rId37" Type="http://schemas.openxmlformats.org/officeDocument/2006/relationships/oleObject" Target="../embeddings/oleObject148.bin"/><Relationship Id="rId40" Type="http://schemas.openxmlformats.org/officeDocument/2006/relationships/oleObject" Target="../embeddings/oleObject150.bin"/><Relationship Id="rId5" Type="http://schemas.openxmlformats.org/officeDocument/2006/relationships/image" Target="../media/image109.wmf"/><Relationship Id="rId15" Type="http://schemas.openxmlformats.org/officeDocument/2006/relationships/image" Target="../media/image114.wmf"/><Relationship Id="rId23" Type="http://schemas.openxmlformats.org/officeDocument/2006/relationships/image" Target="../media/image118.wmf"/><Relationship Id="rId28" Type="http://schemas.openxmlformats.org/officeDocument/2006/relationships/oleObject" Target="../embeddings/oleObject142.bin"/><Relationship Id="rId36" Type="http://schemas.openxmlformats.org/officeDocument/2006/relationships/image" Target="../media/image122.wmf"/><Relationship Id="rId10" Type="http://schemas.openxmlformats.org/officeDocument/2006/relationships/oleObject" Target="../embeddings/oleObject132.bin"/><Relationship Id="rId19" Type="http://schemas.openxmlformats.org/officeDocument/2006/relationships/image" Target="../media/image116.wmf"/><Relationship Id="rId31" Type="http://schemas.openxmlformats.org/officeDocument/2006/relationships/oleObject" Target="../embeddings/oleObject144.bin"/><Relationship Id="rId4" Type="http://schemas.openxmlformats.org/officeDocument/2006/relationships/oleObject" Target="../embeddings/oleObject129.bin"/><Relationship Id="rId9" Type="http://schemas.openxmlformats.org/officeDocument/2006/relationships/image" Target="../media/image111.wmf"/><Relationship Id="rId14" Type="http://schemas.openxmlformats.org/officeDocument/2006/relationships/oleObject" Target="../embeddings/oleObject134.bin"/><Relationship Id="rId22" Type="http://schemas.openxmlformats.org/officeDocument/2006/relationships/oleObject" Target="../embeddings/oleObject138.bin"/><Relationship Id="rId27" Type="http://schemas.openxmlformats.org/officeDocument/2006/relationships/image" Target="../media/image119.wmf"/><Relationship Id="rId30" Type="http://schemas.openxmlformats.org/officeDocument/2006/relationships/image" Target="../media/image120.wmf"/><Relationship Id="rId35" Type="http://schemas.openxmlformats.org/officeDocument/2006/relationships/oleObject" Target="../embeddings/oleObject14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3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5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2.bin"/><Relationship Id="rId11" Type="http://schemas.openxmlformats.org/officeDocument/2006/relationships/image" Target="../media/image127.wmf"/><Relationship Id="rId5" Type="http://schemas.openxmlformats.org/officeDocument/2006/relationships/image" Target="../media/image110.wmf"/><Relationship Id="rId10" Type="http://schemas.openxmlformats.org/officeDocument/2006/relationships/oleObject" Target="../embeddings/oleObject154.bin"/><Relationship Id="rId4" Type="http://schemas.openxmlformats.org/officeDocument/2006/relationships/oleObject" Target="../embeddings/oleObject151.bin"/><Relationship Id="rId9" Type="http://schemas.openxmlformats.org/officeDocument/2006/relationships/image" Target="../media/image12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7.bin"/><Relationship Id="rId13" Type="http://schemas.openxmlformats.org/officeDocument/2006/relationships/image" Target="../media/image132.wmf"/><Relationship Id="rId18" Type="http://schemas.openxmlformats.org/officeDocument/2006/relationships/oleObject" Target="../embeddings/oleObject162.bin"/><Relationship Id="rId26" Type="http://schemas.openxmlformats.org/officeDocument/2006/relationships/oleObject" Target="../embeddings/oleObject167.bin"/><Relationship Id="rId39" Type="http://schemas.openxmlformats.org/officeDocument/2006/relationships/image" Target="../media/image144.wmf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36.wmf"/><Relationship Id="rId34" Type="http://schemas.openxmlformats.org/officeDocument/2006/relationships/oleObject" Target="../embeddings/oleObject171.bin"/><Relationship Id="rId42" Type="http://schemas.openxmlformats.org/officeDocument/2006/relationships/hyperlink" Target="http://www.bcmath.ca/" TargetMode="External"/><Relationship Id="rId7" Type="http://schemas.openxmlformats.org/officeDocument/2006/relationships/image" Target="../media/image129.wmf"/><Relationship Id="rId12" Type="http://schemas.openxmlformats.org/officeDocument/2006/relationships/oleObject" Target="../embeddings/oleObject159.bin"/><Relationship Id="rId17" Type="http://schemas.openxmlformats.org/officeDocument/2006/relationships/image" Target="../media/image134.wmf"/><Relationship Id="rId25" Type="http://schemas.openxmlformats.org/officeDocument/2006/relationships/oleObject" Target="../embeddings/oleObject166.bin"/><Relationship Id="rId33" Type="http://schemas.openxmlformats.org/officeDocument/2006/relationships/image" Target="../media/image141.wmf"/><Relationship Id="rId38" Type="http://schemas.openxmlformats.org/officeDocument/2006/relationships/oleObject" Target="../embeddings/oleObject17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1.bin"/><Relationship Id="rId20" Type="http://schemas.openxmlformats.org/officeDocument/2006/relationships/oleObject" Target="../embeddings/oleObject163.bin"/><Relationship Id="rId29" Type="http://schemas.openxmlformats.org/officeDocument/2006/relationships/image" Target="../media/image139.wmf"/><Relationship Id="rId41" Type="http://schemas.openxmlformats.org/officeDocument/2006/relationships/image" Target="../media/image145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56.bin"/><Relationship Id="rId11" Type="http://schemas.openxmlformats.org/officeDocument/2006/relationships/image" Target="../media/image131.wmf"/><Relationship Id="rId24" Type="http://schemas.openxmlformats.org/officeDocument/2006/relationships/oleObject" Target="../embeddings/oleObject165.bin"/><Relationship Id="rId32" Type="http://schemas.openxmlformats.org/officeDocument/2006/relationships/oleObject" Target="../embeddings/oleObject170.bin"/><Relationship Id="rId37" Type="http://schemas.openxmlformats.org/officeDocument/2006/relationships/image" Target="../media/image143.wmf"/><Relationship Id="rId40" Type="http://schemas.openxmlformats.org/officeDocument/2006/relationships/oleObject" Target="../embeddings/oleObject174.bin"/><Relationship Id="rId5" Type="http://schemas.openxmlformats.org/officeDocument/2006/relationships/image" Target="../media/image128.wmf"/><Relationship Id="rId15" Type="http://schemas.openxmlformats.org/officeDocument/2006/relationships/image" Target="../media/image133.wmf"/><Relationship Id="rId23" Type="http://schemas.openxmlformats.org/officeDocument/2006/relationships/image" Target="../media/image137.wmf"/><Relationship Id="rId28" Type="http://schemas.openxmlformats.org/officeDocument/2006/relationships/oleObject" Target="../embeddings/oleObject168.bin"/><Relationship Id="rId36" Type="http://schemas.openxmlformats.org/officeDocument/2006/relationships/oleObject" Target="../embeddings/oleObject172.bin"/><Relationship Id="rId10" Type="http://schemas.openxmlformats.org/officeDocument/2006/relationships/oleObject" Target="../embeddings/oleObject158.bin"/><Relationship Id="rId19" Type="http://schemas.openxmlformats.org/officeDocument/2006/relationships/image" Target="../media/image135.wmf"/><Relationship Id="rId31" Type="http://schemas.openxmlformats.org/officeDocument/2006/relationships/image" Target="../media/image140.wmf"/><Relationship Id="rId4" Type="http://schemas.openxmlformats.org/officeDocument/2006/relationships/oleObject" Target="../embeddings/oleObject155.bin"/><Relationship Id="rId9" Type="http://schemas.openxmlformats.org/officeDocument/2006/relationships/image" Target="../media/image130.wmf"/><Relationship Id="rId14" Type="http://schemas.openxmlformats.org/officeDocument/2006/relationships/oleObject" Target="../embeddings/oleObject160.bin"/><Relationship Id="rId22" Type="http://schemas.openxmlformats.org/officeDocument/2006/relationships/oleObject" Target="../embeddings/oleObject164.bin"/><Relationship Id="rId27" Type="http://schemas.openxmlformats.org/officeDocument/2006/relationships/image" Target="../media/image138.wmf"/><Relationship Id="rId30" Type="http://schemas.openxmlformats.org/officeDocument/2006/relationships/oleObject" Target="../embeddings/oleObject169.bin"/><Relationship Id="rId35" Type="http://schemas.openxmlformats.org/officeDocument/2006/relationships/image" Target="../media/image14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7.bin"/><Relationship Id="rId13" Type="http://schemas.openxmlformats.org/officeDocument/2006/relationships/oleObject" Target="../embeddings/oleObject179.bin"/><Relationship Id="rId18" Type="http://schemas.openxmlformats.org/officeDocument/2006/relationships/image" Target="../media/image152.wmf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183.bin"/><Relationship Id="rId7" Type="http://schemas.openxmlformats.org/officeDocument/2006/relationships/image" Target="../media/image147.wmf"/><Relationship Id="rId12" Type="http://schemas.openxmlformats.org/officeDocument/2006/relationships/image" Target="../media/image149.wmf"/><Relationship Id="rId17" Type="http://schemas.openxmlformats.org/officeDocument/2006/relationships/oleObject" Target="../embeddings/oleObject18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1.wmf"/><Relationship Id="rId20" Type="http://schemas.openxmlformats.org/officeDocument/2006/relationships/image" Target="../media/image153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76.bin"/><Relationship Id="rId11" Type="http://schemas.openxmlformats.org/officeDocument/2006/relationships/oleObject" Target="../embeddings/oleObject178.bin"/><Relationship Id="rId24" Type="http://schemas.openxmlformats.org/officeDocument/2006/relationships/image" Target="../media/image155.wmf"/><Relationship Id="rId5" Type="http://schemas.openxmlformats.org/officeDocument/2006/relationships/image" Target="../media/image146.wmf"/><Relationship Id="rId15" Type="http://schemas.openxmlformats.org/officeDocument/2006/relationships/oleObject" Target="../embeddings/oleObject180.bin"/><Relationship Id="rId23" Type="http://schemas.openxmlformats.org/officeDocument/2006/relationships/oleObject" Target="../embeddings/oleObject184.bin"/><Relationship Id="rId10" Type="http://schemas.openxmlformats.org/officeDocument/2006/relationships/hyperlink" Target="http://www.bcmath.ca/" TargetMode="External"/><Relationship Id="rId19" Type="http://schemas.openxmlformats.org/officeDocument/2006/relationships/oleObject" Target="../embeddings/oleObject182.bin"/><Relationship Id="rId4" Type="http://schemas.openxmlformats.org/officeDocument/2006/relationships/oleObject" Target="../embeddings/oleObject175.bin"/><Relationship Id="rId9" Type="http://schemas.openxmlformats.org/officeDocument/2006/relationships/image" Target="../media/image148.wmf"/><Relationship Id="rId14" Type="http://schemas.openxmlformats.org/officeDocument/2006/relationships/image" Target="../media/image150.wmf"/><Relationship Id="rId22" Type="http://schemas.openxmlformats.org/officeDocument/2006/relationships/image" Target="../media/image15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13" Type="http://schemas.openxmlformats.org/officeDocument/2006/relationships/image" Target="../media/image160.wmf"/><Relationship Id="rId18" Type="http://schemas.openxmlformats.org/officeDocument/2006/relationships/oleObject" Target="../embeddings/oleObject192.bin"/><Relationship Id="rId26" Type="http://schemas.openxmlformats.org/officeDocument/2006/relationships/oleObject" Target="../embeddings/oleObject196.bin"/><Relationship Id="rId39" Type="http://schemas.openxmlformats.org/officeDocument/2006/relationships/image" Target="../media/image173.wmf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64.wmf"/><Relationship Id="rId34" Type="http://schemas.openxmlformats.org/officeDocument/2006/relationships/oleObject" Target="../embeddings/oleObject200.bin"/><Relationship Id="rId42" Type="http://schemas.openxmlformats.org/officeDocument/2006/relationships/oleObject" Target="../embeddings/oleObject204.bin"/><Relationship Id="rId7" Type="http://schemas.openxmlformats.org/officeDocument/2006/relationships/image" Target="../media/image157.wmf"/><Relationship Id="rId12" Type="http://schemas.openxmlformats.org/officeDocument/2006/relationships/oleObject" Target="../embeddings/oleObject189.bin"/><Relationship Id="rId17" Type="http://schemas.openxmlformats.org/officeDocument/2006/relationships/image" Target="../media/image162.wmf"/><Relationship Id="rId25" Type="http://schemas.openxmlformats.org/officeDocument/2006/relationships/image" Target="../media/image166.wmf"/><Relationship Id="rId33" Type="http://schemas.openxmlformats.org/officeDocument/2006/relationships/image" Target="../media/image170.wmf"/><Relationship Id="rId38" Type="http://schemas.openxmlformats.org/officeDocument/2006/relationships/oleObject" Target="../embeddings/oleObject202.bin"/><Relationship Id="rId46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1.bin"/><Relationship Id="rId20" Type="http://schemas.openxmlformats.org/officeDocument/2006/relationships/oleObject" Target="../embeddings/oleObject193.bin"/><Relationship Id="rId29" Type="http://schemas.openxmlformats.org/officeDocument/2006/relationships/image" Target="../media/image168.wmf"/><Relationship Id="rId41" Type="http://schemas.openxmlformats.org/officeDocument/2006/relationships/image" Target="../media/image174.wmf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86.bin"/><Relationship Id="rId11" Type="http://schemas.openxmlformats.org/officeDocument/2006/relationships/image" Target="../media/image159.wmf"/><Relationship Id="rId24" Type="http://schemas.openxmlformats.org/officeDocument/2006/relationships/oleObject" Target="../embeddings/oleObject195.bin"/><Relationship Id="rId32" Type="http://schemas.openxmlformats.org/officeDocument/2006/relationships/oleObject" Target="../embeddings/oleObject199.bin"/><Relationship Id="rId37" Type="http://schemas.openxmlformats.org/officeDocument/2006/relationships/image" Target="../media/image172.wmf"/><Relationship Id="rId40" Type="http://schemas.openxmlformats.org/officeDocument/2006/relationships/oleObject" Target="../embeddings/oleObject203.bin"/><Relationship Id="rId45" Type="http://schemas.openxmlformats.org/officeDocument/2006/relationships/image" Target="../media/image176.wmf"/><Relationship Id="rId5" Type="http://schemas.openxmlformats.org/officeDocument/2006/relationships/image" Target="../media/image156.wmf"/><Relationship Id="rId15" Type="http://schemas.openxmlformats.org/officeDocument/2006/relationships/image" Target="../media/image161.wmf"/><Relationship Id="rId23" Type="http://schemas.openxmlformats.org/officeDocument/2006/relationships/image" Target="../media/image165.wmf"/><Relationship Id="rId28" Type="http://schemas.openxmlformats.org/officeDocument/2006/relationships/oleObject" Target="../embeddings/oleObject197.bin"/><Relationship Id="rId36" Type="http://schemas.openxmlformats.org/officeDocument/2006/relationships/oleObject" Target="../embeddings/oleObject201.bin"/><Relationship Id="rId10" Type="http://schemas.openxmlformats.org/officeDocument/2006/relationships/oleObject" Target="../embeddings/oleObject188.bin"/><Relationship Id="rId19" Type="http://schemas.openxmlformats.org/officeDocument/2006/relationships/image" Target="../media/image163.wmf"/><Relationship Id="rId31" Type="http://schemas.openxmlformats.org/officeDocument/2006/relationships/image" Target="../media/image169.wmf"/><Relationship Id="rId44" Type="http://schemas.openxmlformats.org/officeDocument/2006/relationships/oleObject" Target="../embeddings/oleObject205.bin"/><Relationship Id="rId4" Type="http://schemas.openxmlformats.org/officeDocument/2006/relationships/oleObject" Target="../embeddings/oleObject185.bin"/><Relationship Id="rId9" Type="http://schemas.openxmlformats.org/officeDocument/2006/relationships/image" Target="../media/image158.wmf"/><Relationship Id="rId14" Type="http://schemas.openxmlformats.org/officeDocument/2006/relationships/oleObject" Target="../embeddings/oleObject190.bin"/><Relationship Id="rId22" Type="http://schemas.openxmlformats.org/officeDocument/2006/relationships/oleObject" Target="../embeddings/oleObject194.bin"/><Relationship Id="rId27" Type="http://schemas.openxmlformats.org/officeDocument/2006/relationships/image" Target="../media/image167.wmf"/><Relationship Id="rId30" Type="http://schemas.openxmlformats.org/officeDocument/2006/relationships/oleObject" Target="../embeddings/oleObject198.bin"/><Relationship Id="rId35" Type="http://schemas.openxmlformats.org/officeDocument/2006/relationships/image" Target="../media/image171.wmf"/><Relationship Id="rId43" Type="http://schemas.openxmlformats.org/officeDocument/2006/relationships/image" Target="../media/image175.wmf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1.wmf"/><Relationship Id="rId18" Type="http://schemas.openxmlformats.org/officeDocument/2006/relationships/oleObject" Target="../embeddings/oleObject213.bin"/><Relationship Id="rId26" Type="http://schemas.openxmlformats.org/officeDocument/2006/relationships/oleObject" Target="../embeddings/oleObject217.bin"/><Relationship Id="rId39" Type="http://schemas.openxmlformats.org/officeDocument/2006/relationships/image" Target="../media/image194.wmf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85.wmf"/><Relationship Id="rId34" Type="http://schemas.openxmlformats.org/officeDocument/2006/relationships/oleObject" Target="../embeddings/oleObject221.bin"/><Relationship Id="rId42" Type="http://schemas.openxmlformats.org/officeDocument/2006/relationships/oleObject" Target="../embeddings/oleObject225.bin"/><Relationship Id="rId47" Type="http://schemas.openxmlformats.org/officeDocument/2006/relationships/image" Target="../media/image198.wmf"/><Relationship Id="rId50" Type="http://schemas.openxmlformats.org/officeDocument/2006/relationships/oleObject" Target="../embeddings/oleObject229.bin"/><Relationship Id="rId7" Type="http://schemas.openxmlformats.org/officeDocument/2006/relationships/image" Target="../media/image178.wmf"/><Relationship Id="rId12" Type="http://schemas.openxmlformats.org/officeDocument/2006/relationships/oleObject" Target="../embeddings/oleObject210.bin"/><Relationship Id="rId17" Type="http://schemas.openxmlformats.org/officeDocument/2006/relationships/image" Target="../media/image183.wmf"/><Relationship Id="rId25" Type="http://schemas.openxmlformats.org/officeDocument/2006/relationships/image" Target="../media/image187.wmf"/><Relationship Id="rId33" Type="http://schemas.openxmlformats.org/officeDocument/2006/relationships/image" Target="../media/image191.wmf"/><Relationship Id="rId38" Type="http://schemas.openxmlformats.org/officeDocument/2006/relationships/oleObject" Target="../embeddings/oleObject223.bin"/><Relationship Id="rId46" Type="http://schemas.openxmlformats.org/officeDocument/2006/relationships/oleObject" Target="../embeddings/oleObject22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2.bin"/><Relationship Id="rId20" Type="http://schemas.openxmlformats.org/officeDocument/2006/relationships/oleObject" Target="../embeddings/oleObject214.bin"/><Relationship Id="rId29" Type="http://schemas.openxmlformats.org/officeDocument/2006/relationships/image" Target="../media/image189.wmf"/><Relationship Id="rId41" Type="http://schemas.openxmlformats.org/officeDocument/2006/relationships/image" Target="../media/image195.wmf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07.bin"/><Relationship Id="rId11" Type="http://schemas.openxmlformats.org/officeDocument/2006/relationships/image" Target="../media/image180.wmf"/><Relationship Id="rId24" Type="http://schemas.openxmlformats.org/officeDocument/2006/relationships/oleObject" Target="../embeddings/oleObject216.bin"/><Relationship Id="rId32" Type="http://schemas.openxmlformats.org/officeDocument/2006/relationships/oleObject" Target="../embeddings/oleObject220.bin"/><Relationship Id="rId37" Type="http://schemas.openxmlformats.org/officeDocument/2006/relationships/image" Target="../media/image193.wmf"/><Relationship Id="rId40" Type="http://schemas.openxmlformats.org/officeDocument/2006/relationships/oleObject" Target="../embeddings/oleObject224.bin"/><Relationship Id="rId45" Type="http://schemas.openxmlformats.org/officeDocument/2006/relationships/image" Target="../media/image197.wmf"/><Relationship Id="rId5" Type="http://schemas.openxmlformats.org/officeDocument/2006/relationships/image" Target="../media/image177.wmf"/><Relationship Id="rId15" Type="http://schemas.openxmlformats.org/officeDocument/2006/relationships/image" Target="../media/image182.wmf"/><Relationship Id="rId23" Type="http://schemas.openxmlformats.org/officeDocument/2006/relationships/image" Target="../media/image186.wmf"/><Relationship Id="rId28" Type="http://schemas.openxmlformats.org/officeDocument/2006/relationships/oleObject" Target="../embeddings/oleObject218.bin"/><Relationship Id="rId36" Type="http://schemas.openxmlformats.org/officeDocument/2006/relationships/oleObject" Target="../embeddings/oleObject222.bin"/><Relationship Id="rId49" Type="http://schemas.openxmlformats.org/officeDocument/2006/relationships/image" Target="../media/image199.wmf"/><Relationship Id="rId10" Type="http://schemas.openxmlformats.org/officeDocument/2006/relationships/oleObject" Target="../embeddings/oleObject209.bin"/><Relationship Id="rId19" Type="http://schemas.openxmlformats.org/officeDocument/2006/relationships/image" Target="../media/image184.wmf"/><Relationship Id="rId31" Type="http://schemas.openxmlformats.org/officeDocument/2006/relationships/image" Target="../media/image190.wmf"/><Relationship Id="rId44" Type="http://schemas.openxmlformats.org/officeDocument/2006/relationships/oleObject" Target="../embeddings/oleObject226.bin"/><Relationship Id="rId52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206.bin"/><Relationship Id="rId9" Type="http://schemas.openxmlformats.org/officeDocument/2006/relationships/image" Target="../media/image179.wmf"/><Relationship Id="rId14" Type="http://schemas.openxmlformats.org/officeDocument/2006/relationships/oleObject" Target="../embeddings/oleObject211.bin"/><Relationship Id="rId22" Type="http://schemas.openxmlformats.org/officeDocument/2006/relationships/oleObject" Target="../embeddings/oleObject215.bin"/><Relationship Id="rId27" Type="http://schemas.openxmlformats.org/officeDocument/2006/relationships/image" Target="../media/image188.wmf"/><Relationship Id="rId30" Type="http://schemas.openxmlformats.org/officeDocument/2006/relationships/oleObject" Target="../embeddings/oleObject219.bin"/><Relationship Id="rId35" Type="http://schemas.openxmlformats.org/officeDocument/2006/relationships/image" Target="../media/image192.wmf"/><Relationship Id="rId43" Type="http://schemas.openxmlformats.org/officeDocument/2006/relationships/image" Target="../media/image196.wmf"/><Relationship Id="rId48" Type="http://schemas.openxmlformats.org/officeDocument/2006/relationships/oleObject" Target="../embeddings/oleObject228.bin"/><Relationship Id="rId8" Type="http://schemas.openxmlformats.org/officeDocument/2006/relationships/oleObject" Target="../embeddings/oleObject208.bin"/><Relationship Id="rId51" Type="http://schemas.openxmlformats.org/officeDocument/2006/relationships/image" Target="../media/image200.wmf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3.wmf"/><Relationship Id="rId50" Type="http://schemas.openxmlformats.org/officeDocument/2006/relationships/oleObject" Target="../embeddings/oleObject24.bin"/><Relationship Id="rId55" Type="http://schemas.openxmlformats.org/officeDocument/2006/relationships/hyperlink" Target="http://www.bcmath.ca/" TargetMode="Externa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54" Type="http://schemas.openxmlformats.org/officeDocument/2006/relationships/image" Target="../media/image2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3" Type="http://schemas.openxmlformats.org/officeDocument/2006/relationships/oleObject" Target="../embeddings/oleObject26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4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52" Type="http://schemas.openxmlformats.org/officeDocument/2006/relationships/image" Target="../media/image2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Relationship Id="rId48" Type="http://schemas.openxmlformats.org/officeDocument/2006/relationships/oleObject" Target="../embeddings/oleObject23.bin"/><Relationship Id="rId8" Type="http://schemas.openxmlformats.org/officeDocument/2006/relationships/oleObject" Target="../embeddings/oleObject3.bin"/><Relationship Id="rId51" Type="http://schemas.openxmlformats.org/officeDocument/2006/relationships/oleObject" Target="../embeddings/oleObject25.bin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9" Type="http://schemas.openxmlformats.org/officeDocument/2006/relationships/image" Target="../media/image44.wmf"/><Relationship Id="rId21" Type="http://schemas.openxmlformats.org/officeDocument/2006/relationships/image" Target="../media/image35.wmf"/><Relationship Id="rId34" Type="http://schemas.openxmlformats.org/officeDocument/2006/relationships/oleObject" Target="../embeddings/oleObject42.bin"/><Relationship Id="rId42" Type="http://schemas.openxmlformats.org/officeDocument/2006/relationships/oleObject" Target="../embeddings/oleObject46.bin"/><Relationship Id="rId47" Type="http://schemas.openxmlformats.org/officeDocument/2006/relationships/oleObject" Target="../embeddings/oleObject48.bin"/><Relationship Id="rId50" Type="http://schemas.openxmlformats.org/officeDocument/2006/relationships/image" Target="../media/image49.wmf"/><Relationship Id="rId55" Type="http://schemas.openxmlformats.org/officeDocument/2006/relationships/oleObject" Target="../embeddings/oleObject52.bin"/><Relationship Id="rId63" Type="http://schemas.openxmlformats.org/officeDocument/2006/relationships/oleObject" Target="../embeddings/oleObject56.bin"/><Relationship Id="rId68" Type="http://schemas.openxmlformats.org/officeDocument/2006/relationships/oleObject" Target="../embeddings/oleObject59.bin"/><Relationship Id="rId76" Type="http://schemas.openxmlformats.org/officeDocument/2006/relationships/oleObject" Target="../embeddings/oleObject63.bin"/><Relationship Id="rId7" Type="http://schemas.openxmlformats.org/officeDocument/2006/relationships/image" Target="../media/image28.wmf"/><Relationship Id="rId71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9" Type="http://schemas.openxmlformats.org/officeDocument/2006/relationships/image" Target="../media/image39.wmf"/><Relationship Id="rId11" Type="http://schemas.openxmlformats.org/officeDocument/2006/relationships/image" Target="../media/image30.wmf"/><Relationship Id="rId24" Type="http://schemas.openxmlformats.org/officeDocument/2006/relationships/oleObject" Target="../embeddings/oleObject37.bin"/><Relationship Id="rId32" Type="http://schemas.openxmlformats.org/officeDocument/2006/relationships/oleObject" Target="../embeddings/oleObject41.bin"/><Relationship Id="rId37" Type="http://schemas.openxmlformats.org/officeDocument/2006/relationships/image" Target="../media/image43.wmf"/><Relationship Id="rId40" Type="http://schemas.openxmlformats.org/officeDocument/2006/relationships/oleObject" Target="../embeddings/oleObject45.bin"/><Relationship Id="rId45" Type="http://schemas.openxmlformats.org/officeDocument/2006/relationships/image" Target="../media/image47.wmf"/><Relationship Id="rId53" Type="http://schemas.openxmlformats.org/officeDocument/2006/relationships/oleObject" Target="../embeddings/oleObject51.bin"/><Relationship Id="rId58" Type="http://schemas.openxmlformats.org/officeDocument/2006/relationships/image" Target="../media/image53.wmf"/><Relationship Id="rId66" Type="http://schemas.openxmlformats.org/officeDocument/2006/relationships/oleObject" Target="../embeddings/oleObject58.bin"/><Relationship Id="rId74" Type="http://schemas.openxmlformats.org/officeDocument/2006/relationships/oleObject" Target="../embeddings/oleObject62.bin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28" Type="http://schemas.openxmlformats.org/officeDocument/2006/relationships/oleObject" Target="../embeddings/oleObject39.bin"/><Relationship Id="rId36" Type="http://schemas.openxmlformats.org/officeDocument/2006/relationships/oleObject" Target="../embeddings/oleObject43.bin"/><Relationship Id="rId49" Type="http://schemas.openxmlformats.org/officeDocument/2006/relationships/oleObject" Target="../embeddings/oleObject49.bin"/><Relationship Id="rId57" Type="http://schemas.openxmlformats.org/officeDocument/2006/relationships/oleObject" Target="../embeddings/oleObject53.bin"/><Relationship Id="rId61" Type="http://schemas.openxmlformats.org/officeDocument/2006/relationships/oleObject" Target="../embeddings/oleObject55.bin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4.wmf"/><Relationship Id="rId31" Type="http://schemas.openxmlformats.org/officeDocument/2006/relationships/image" Target="../media/image40.wmf"/><Relationship Id="rId44" Type="http://schemas.openxmlformats.org/officeDocument/2006/relationships/oleObject" Target="../embeddings/oleObject47.bin"/><Relationship Id="rId52" Type="http://schemas.openxmlformats.org/officeDocument/2006/relationships/image" Target="../media/image50.wmf"/><Relationship Id="rId60" Type="http://schemas.openxmlformats.org/officeDocument/2006/relationships/image" Target="../media/image54.wmf"/><Relationship Id="rId65" Type="http://schemas.openxmlformats.org/officeDocument/2006/relationships/oleObject" Target="../embeddings/oleObject57.bin"/><Relationship Id="rId73" Type="http://schemas.openxmlformats.org/officeDocument/2006/relationships/image" Target="../media/image60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38.wmf"/><Relationship Id="rId30" Type="http://schemas.openxmlformats.org/officeDocument/2006/relationships/oleObject" Target="../embeddings/oleObject40.bin"/><Relationship Id="rId35" Type="http://schemas.openxmlformats.org/officeDocument/2006/relationships/image" Target="../media/image42.wmf"/><Relationship Id="rId43" Type="http://schemas.openxmlformats.org/officeDocument/2006/relationships/image" Target="../media/image46.wmf"/><Relationship Id="rId48" Type="http://schemas.openxmlformats.org/officeDocument/2006/relationships/image" Target="../media/image48.wmf"/><Relationship Id="rId56" Type="http://schemas.openxmlformats.org/officeDocument/2006/relationships/image" Target="../media/image52.wmf"/><Relationship Id="rId64" Type="http://schemas.openxmlformats.org/officeDocument/2006/relationships/image" Target="../media/image56.wmf"/><Relationship Id="rId69" Type="http://schemas.openxmlformats.org/officeDocument/2006/relationships/image" Target="../media/image58.wmf"/><Relationship Id="rId77" Type="http://schemas.openxmlformats.org/officeDocument/2006/relationships/image" Target="../media/image62.wmf"/><Relationship Id="rId8" Type="http://schemas.openxmlformats.org/officeDocument/2006/relationships/oleObject" Target="../embeddings/oleObject29.bin"/><Relationship Id="rId51" Type="http://schemas.openxmlformats.org/officeDocument/2006/relationships/oleObject" Target="../embeddings/oleObject50.bin"/><Relationship Id="rId72" Type="http://schemas.openxmlformats.org/officeDocument/2006/relationships/oleObject" Target="../embeddings/oleObject61.bin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3.wmf"/><Relationship Id="rId25" Type="http://schemas.openxmlformats.org/officeDocument/2006/relationships/image" Target="../media/image37.wmf"/><Relationship Id="rId33" Type="http://schemas.openxmlformats.org/officeDocument/2006/relationships/image" Target="../media/image41.wmf"/><Relationship Id="rId38" Type="http://schemas.openxmlformats.org/officeDocument/2006/relationships/oleObject" Target="../embeddings/oleObject44.bin"/><Relationship Id="rId46" Type="http://schemas.openxmlformats.org/officeDocument/2006/relationships/hyperlink" Target="http://www.bcmath.ca/" TargetMode="External"/><Relationship Id="rId59" Type="http://schemas.openxmlformats.org/officeDocument/2006/relationships/oleObject" Target="../embeddings/oleObject54.bin"/><Relationship Id="rId67" Type="http://schemas.openxmlformats.org/officeDocument/2006/relationships/image" Target="../media/image57.wmf"/><Relationship Id="rId20" Type="http://schemas.openxmlformats.org/officeDocument/2006/relationships/oleObject" Target="../embeddings/oleObject35.bin"/><Relationship Id="rId41" Type="http://schemas.openxmlformats.org/officeDocument/2006/relationships/image" Target="../media/image45.wmf"/><Relationship Id="rId54" Type="http://schemas.openxmlformats.org/officeDocument/2006/relationships/image" Target="../media/image51.wmf"/><Relationship Id="rId62" Type="http://schemas.openxmlformats.org/officeDocument/2006/relationships/image" Target="../media/image55.wmf"/><Relationship Id="rId70" Type="http://schemas.openxmlformats.org/officeDocument/2006/relationships/oleObject" Target="../embeddings/oleObject60.bin"/><Relationship Id="rId75" Type="http://schemas.openxmlformats.org/officeDocument/2006/relationships/image" Target="../media/image61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68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67.wmf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7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74.wmf"/><Relationship Id="rId18" Type="http://schemas.openxmlformats.org/officeDocument/2006/relationships/oleObject" Target="../embeddings/oleObject78.bin"/><Relationship Id="rId26" Type="http://schemas.openxmlformats.org/officeDocument/2006/relationships/oleObject" Target="../embeddings/oleObject82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78.w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76.wmf"/><Relationship Id="rId25" Type="http://schemas.openxmlformats.org/officeDocument/2006/relationships/image" Target="../media/image8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3.wmf"/><Relationship Id="rId24" Type="http://schemas.openxmlformats.org/officeDocument/2006/relationships/oleObject" Target="../embeddings/oleObject81.bin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23" Type="http://schemas.openxmlformats.org/officeDocument/2006/relationships/image" Target="../media/image79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77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76.bin"/><Relationship Id="rId22" Type="http://schemas.openxmlformats.org/officeDocument/2006/relationships/oleObject" Target="../embeddings/oleObject80.bin"/><Relationship Id="rId27" Type="http://schemas.openxmlformats.org/officeDocument/2006/relationships/image" Target="../media/image8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image" Target="../media/image86.wmf"/><Relationship Id="rId18" Type="http://schemas.openxmlformats.org/officeDocument/2006/relationships/image" Target="../media/image87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89.jpeg"/><Relationship Id="rId7" Type="http://schemas.openxmlformats.org/officeDocument/2006/relationships/image" Target="../media/image83.wmf"/><Relationship Id="rId12" Type="http://schemas.openxmlformats.org/officeDocument/2006/relationships/oleObject" Target="../embeddings/oleObject87.bin"/><Relationship Id="rId1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0.bin"/><Relationship Id="rId20" Type="http://schemas.openxmlformats.org/officeDocument/2006/relationships/image" Target="../media/image8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4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5" Type="http://schemas.openxmlformats.org/officeDocument/2006/relationships/oleObject" Target="../embeddings/oleObject89.bin"/><Relationship Id="rId23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86.bin"/><Relationship Id="rId19" Type="http://schemas.openxmlformats.org/officeDocument/2006/relationships/oleObject" Target="../embeddings/oleObject92.bin"/><Relationship Id="rId4" Type="http://schemas.openxmlformats.org/officeDocument/2006/relationships/oleObject" Target="../embeddings/oleObject83.bin"/><Relationship Id="rId9" Type="http://schemas.openxmlformats.org/officeDocument/2006/relationships/image" Target="../media/image84.wmf"/><Relationship Id="rId14" Type="http://schemas.openxmlformats.org/officeDocument/2006/relationships/oleObject" Target="../embeddings/oleObject88.bin"/><Relationship Id="rId22" Type="http://schemas.openxmlformats.org/officeDocument/2006/relationships/image" Target="../media/image9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oleObject" Target="../embeddings/oleObject99.bin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3.wmf"/><Relationship Id="rId12" Type="http://schemas.openxmlformats.org/officeDocument/2006/relationships/image" Target="../media/image91.wmf"/><Relationship Id="rId17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3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4.bin"/><Relationship Id="rId11" Type="http://schemas.openxmlformats.org/officeDocument/2006/relationships/oleObject" Target="../embeddings/oleObject98.bin"/><Relationship Id="rId5" Type="http://schemas.openxmlformats.org/officeDocument/2006/relationships/image" Target="../media/image82.wmf"/><Relationship Id="rId15" Type="http://schemas.openxmlformats.org/officeDocument/2006/relationships/oleObject" Target="../embeddings/oleObject100.bin"/><Relationship Id="rId10" Type="http://schemas.openxmlformats.org/officeDocument/2006/relationships/oleObject" Target="../embeddings/oleObject97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9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6.1 </a:t>
            </a:r>
            <a:r>
              <a:rPr lang="en-CA" dirty="0"/>
              <a:t>Counting Principles and Permutations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500" dirty="0"/>
              <a:t>Practice: If the last digit must be even and no number can be repeated, then what is the number of possible outcomes?</a:t>
            </a:r>
          </a:p>
        </p:txBody>
      </p:sp>
      <p:graphicFrame>
        <p:nvGraphicFramePr>
          <p:cNvPr id="16387" name="Object 4"/>
          <p:cNvGraphicFramePr>
            <a:graphicFrameLocks noChangeAspect="1"/>
          </p:cNvGraphicFramePr>
          <p:nvPr/>
        </p:nvGraphicFramePr>
        <p:xfrm>
          <a:off x="357188" y="2000250"/>
          <a:ext cx="43227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1345616" imgH="165028" progId="Equation.DSMT4">
                  <p:embed/>
                </p:oleObj>
              </mc:Choice>
              <mc:Fallback>
                <p:oleObj name="Equation" r:id="rId4" imgW="1345616" imgH="165028" progId="Equation.DSMT4">
                  <p:embed/>
                  <p:pic>
                    <p:nvPicPr>
                      <p:cNvPr id="1638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000250"/>
                        <a:ext cx="4322762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2786063"/>
            <a:ext cx="13446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4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th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5588" y="3856038"/>
            <a:ext cx="13160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1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st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50" y="4583113"/>
            <a:ext cx="14573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2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nd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 Digit: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73050" y="5349875"/>
            <a:ext cx="14255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3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rd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 Digit: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617663" y="2792413"/>
          <a:ext cx="33829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218671" imgH="177723" progId="Equation.DSMT4">
                  <p:embed/>
                </p:oleObj>
              </mc:Choice>
              <mc:Fallback>
                <p:oleObj name="Equation" r:id="rId6" imgW="1218671" imgH="177723" progId="Equation.DSMT4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792413"/>
                        <a:ext cx="3382962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76275" y="3265488"/>
            <a:ext cx="35464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5 options for the last digit</a:t>
            </a:r>
          </a:p>
        </p:txBody>
      </p:sp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3806825" y="1917700"/>
          <a:ext cx="31908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2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1917700"/>
                        <a:ext cx="319088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555750" y="3857625"/>
            <a:ext cx="73485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One even number is gone, 9 options left for the 1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st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</a:t>
            </a:r>
          </a:p>
        </p:txBody>
      </p:sp>
      <p:graphicFrame>
        <p:nvGraphicFramePr>
          <p:cNvPr id="41" name="Object 10"/>
          <p:cNvGraphicFramePr>
            <a:graphicFrameLocks noChangeAspect="1"/>
          </p:cNvGraphicFramePr>
          <p:nvPr/>
        </p:nvGraphicFramePr>
        <p:xfrm>
          <a:off x="665163" y="1965325"/>
          <a:ext cx="3175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114102" imgH="177492" progId="Equation.DSMT4">
                  <p:embed/>
                </p:oleObj>
              </mc:Choice>
              <mc:Fallback>
                <p:oleObj name="Equation" r:id="rId10" imgW="114102" imgH="177492" progId="Equation.DSMT4">
                  <p:embed/>
                  <p:pic>
                    <p:nvPicPr>
                      <p:cNvPr id="4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1965325"/>
                        <a:ext cx="317500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765300" y="4578350"/>
            <a:ext cx="469423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8 options left with 2 numbers gone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793875" y="5373688"/>
            <a:ext cx="46926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7 options left with 3 numbers gone</a:t>
            </a:r>
          </a:p>
        </p:txBody>
      </p:sp>
      <p:graphicFrame>
        <p:nvGraphicFramePr>
          <p:cNvPr id="44" name="Object 11"/>
          <p:cNvGraphicFramePr>
            <a:graphicFrameLocks noChangeAspect="1"/>
          </p:cNvGraphicFramePr>
          <p:nvPr/>
        </p:nvGraphicFramePr>
        <p:xfrm>
          <a:off x="1741488" y="2000250"/>
          <a:ext cx="31591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114102" imgH="177492" progId="Equation.DSMT4">
                  <p:embed/>
                </p:oleObj>
              </mc:Choice>
              <mc:Fallback>
                <p:oleObj name="Equation" r:id="rId12" imgW="114102" imgH="177492" progId="Equation.DSMT4">
                  <p:embed/>
                  <p:pic>
                    <p:nvPicPr>
                      <p:cNvPr id="4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2000250"/>
                        <a:ext cx="315912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2"/>
          <p:cNvGraphicFramePr>
            <a:graphicFrameLocks noChangeAspect="1"/>
          </p:cNvGraphicFramePr>
          <p:nvPr/>
        </p:nvGraphicFramePr>
        <p:xfrm>
          <a:off x="2746375" y="1939925"/>
          <a:ext cx="35242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4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1939925"/>
                        <a:ext cx="352425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73063" y="5867400"/>
            <a:ext cx="57070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In total, there are 2520 different outcomes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946275" y="2846388"/>
            <a:ext cx="357188" cy="357187"/>
            <a:chOff x="3786182" y="1714488"/>
            <a:chExt cx="285752" cy="285752"/>
          </a:xfrm>
        </p:grpSpPr>
        <p:cxnSp>
          <p:nvCxnSpPr>
            <p:cNvPr id="48" name="Straight Connector 47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63813" y="2847975"/>
            <a:ext cx="357187" cy="357188"/>
            <a:chOff x="3786182" y="1714488"/>
            <a:chExt cx="285752" cy="285752"/>
          </a:xfrm>
        </p:grpSpPr>
        <p:cxnSp>
          <p:nvCxnSpPr>
            <p:cNvPr id="51" name="Straight Connector 50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289300" y="2851150"/>
            <a:ext cx="357188" cy="357188"/>
            <a:chOff x="3786182" y="1714488"/>
            <a:chExt cx="285752" cy="285752"/>
          </a:xfrm>
        </p:grpSpPr>
        <p:cxnSp>
          <p:nvCxnSpPr>
            <p:cNvPr id="54" name="Straight Connector 53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987800" y="2852738"/>
            <a:ext cx="357188" cy="357187"/>
            <a:chOff x="3786182" y="1714488"/>
            <a:chExt cx="285752" cy="285752"/>
          </a:xfrm>
        </p:grpSpPr>
        <p:cxnSp>
          <p:nvCxnSpPr>
            <p:cNvPr id="57" name="Straight Connector 56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4645025" y="2855913"/>
            <a:ext cx="357188" cy="357187"/>
            <a:chOff x="3786182" y="1714488"/>
            <a:chExt cx="285752" cy="285752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0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6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3" grpId="0"/>
      <p:bldP spid="40" grpId="0"/>
      <p:bldP spid="42" grpId="0"/>
      <p:bldP spid="43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/>
              <a:t>Ex: A true/false exam has seven questions.  If you were to guess all your answers, how many different outcomes can you have?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78013"/>
            <a:ext cx="2138363" cy="4473575"/>
          </a:xfrm>
          <a:ln w="2540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TEST</a:t>
            </a:r>
            <a:br>
              <a:rPr lang="en-CA"/>
            </a:br>
            <a:endParaRPr lang="en-CA" sz="18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Q1:     T  / F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Q2:     T  / F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Q3:     T  / F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Q4:     T  / F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Q5:     T  / F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Q6:     T  / F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Q7:     T  / F </a:t>
            </a:r>
          </a:p>
          <a:p>
            <a:pPr eaLnBrk="1" hangingPunct="1">
              <a:buFont typeface="Wingdings" pitchFamily="2" charset="2"/>
              <a:buNone/>
            </a:pPr>
            <a:endParaRPr lang="en-CA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92513" y="1733550"/>
            <a:ext cx="46275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Each question has two options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95688" y="2130425"/>
            <a:ext cx="46275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Either True or False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06700" y="2582863"/>
            <a:ext cx="57499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To find the total number of different outcomes, multiply the number of choices for each question</a:t>
            </a: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/>
        </p:nvGraphicFramePr>
        <p:xfrm>
          <a:off x="3092450" y="3971925"/>
          <a:ext cx="52736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2260600" imgH="165100" progId="Equation.DSMT4">
                  <p:embed/>
                </p:oleObj>
              </mc:Choice>
              <mc:Fallback>
                <p:oleObj name="Equation" r:id="rId4" imgW="2260600" imgH="165100" progId="Equation.DSMT4">
                  <p:embed/>
                  <p:pic>
                    <p:nvPicPr>
                      <p:cNvPr id="1229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3971925"/>
                        <a:ext cx="52736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419475" y="3876675"/>
          <a:ext cx="552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215619" imgH="164885" progId="Equation.DSMT4">
                  <p:embed/>
                </p:oleObj>
              </mc:Choice>
              <mc:Fallback>
                <p:oleObj name="Equation" r:id="rId6" imgW="215619" imgH="164885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876675"/>
                        <a:ext cx="552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132263" y="3892550"/>
          <a:ext cx="5508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215619" imgH="164885" progId="Equation.DSMT4">
                  <p:embed/>
                </p:oleObj>
              </mc:Choice>
              <mc:Fallback>
                <p:oleObj name="Equation" r:id="rId8" imgW="215619" imgH="164885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3" y="3892550"/>
                        <a:ext cx="550862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4843463" y="3908425"/>
          <a:ext cx="552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215619" imgH="164885" progId="Equation.DSMT4">
                  <p:embed/>
                </p:oleObj>
              </mc:Choice>
              <mc:Fallback>
                <p:oleObj name="Equation" r:id="rId9" imgW="215619" imgH="164885" progId="Equation.DSMT4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3908425"/>
                        <a:ext cx="552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5556250" y="3897313"/>
          <a:ext cx="55086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0" imgW="215619" imgH="164885" progId="Equation.DSMT4">
                  <p:embed/>
                </p:oleObj>
              </mc:Choice>
              <mc:Fallback>
                <p:oleObj name="Equation" r:id="rId10" imgW="215619" imgH="164885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0" y="3897313"/>
                        <a:ext cx="550863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6267450" y="3886200"/>
          <a:ext cx="552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1" imgW="215619" imgH="164885" progId="Equation.DSMT4">
                  <p:embed/>
                </p:oleObj>
              </mc:Choice>
              <mc:Fallback>
                <p:oleObj name="Equation" r:id="rId11" imgW="215619" imgH="164885" progId="Equation.DSMT4">
                  <p:embed/>
                  <p:pic>
                    <p:nvPicPr>
                      <p:cNvPr id="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3886200"/>
                        <a:ext cx="552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6978650" y="3887788"/>
          <a:ext cx="552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2" imgW="215619" imgH="164885" progId="Equation.DSMT4">
                  <p:embed/>
                </p:oleObj>
              </mc:Choice>
              <mc:Fallback>
                <p:oleObj name="Equation" r:id="rId12" imgW="215619" imgH="164885" progId="Equation.DSMT4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8650" y="3887788"/>
                        <a:ext cx="552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7804150" y="3890963"/>
          <a:ext cx="3254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150" y="3890963"/>
                        <a:ext cx="325438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795588" y="4714875"/>
            <a:ext cx="24717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latin typeface="Century" pitchFamily="18" charset="0"/>
              </a:rPr>
              <a:t>Total Outcomes =</a:t>
            </a:r>
          </a:p>
        </p:txBody>
      </p:sp>
      <p:graphicFrame>
        <p:nvGraphicFramePr>
          <p:cNvPr id="16" name="Object 13"/>
          <p:cNvGraphicFramePr>
            <a:graphicFrameLocks noChangeAspect="1"/>
          </p:cNvGraphicFramePr>
          <p:nvPr/>
        </p:nvGraphicFramePr>
        <p:xfrm>
          <a:off x="5343525" y="4645025"/>
          <a:ext cx="4556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15" imgW="177646" imgH="190335" progId="Equation.DSMT4">
                  <p:embed/>
                </p:oleObj>
              </mc:Choice>
              <mc:Fallback>
                <p:oleObj name="Equation" r:id="rId15" imgW="177646" imgH="190335" progId="Equation.DSMT4">
                  <p:embed/>
                  <p:pic>
                    <p:nvPicPr>
                      <p:cNvPr id="1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525" y="4645025"/>
                        <a:ext cx="455613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/>
        </p:nvGraphicFramePr>
        <p:xfrm>
          <a:off x="4900613" y="5219700"/>
          <a:ext cx="9763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17" imgW="380670" imgH="177646" progId="Equation.DSMT4">
                  <p:embed/>
                </p:oleObj>
              </mc:Choice>
              <mc:Fallback>
                <p:oleObj name="Equation" r:id="rId17" imgW="380670" imgH="177646" progId="Equation.DSMT4">
                  <p:embed/>
                  <p:pic>
                    <p:nvPicPr>
                      <p:cNvPr id="1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5219700"/>
                        <a:ext cx="9763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9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/>
              <a:t>Practice: A multiple choice exam has 5 choices for each question.  If there are eight questions, how many different outcomes are possible?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238125" y="1482725"/>
            <a:ext cx="2478088" cy="5054600"/>
          </a:xfrm>
          <a:ln w="2540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TEST</a:t>
            </a:r>
            <a:br>
              <a:rPr lang="en-CA"/>
            </a:br>
            <a:endParaRPr lang="en-CA" sz="18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Q1: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Q2: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Q3: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Q4: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Q5: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Q6: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Q7: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CA"/>
              <a:t>Q8:  A B C D 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CA" sz="12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60738" y="1651000"/>
            <a:ext cx="46275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There are eight questions and one has five choices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78200" y="2471738"/>
            <a:ext cx="46275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Multiply the number of choices for each question to find the total number of different outcomes</a:t>
            </a:r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/>
        </p:nvGraphicFramePr>
        <p:xfrm>
          <a:off x="2790825" y="3971925"/>
          <a:ext cx="56292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2590800" imgH="165100" progId="Equation.DSMT4">
                  <p:embed/>
                </p:oleObj>
              </mc:Choice>
              <mc:Fallback>
                <p:oleObj name="Equation" r:id="rId4" imgW="2590800" imgH="165100" progId="Equation.DSMT4">
                  <p:embed/>
                  <p:pic>
                    <p:nvPicPr>
                      <p:cNvPr id="133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3971925"/>
                        <a:ext cx="56292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009900" y="3887788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215619" imgH="177569" progId="Equation.DSMT4">
                  <p:embed/>
                </p:oleObj>
              </mc:Choice>
              <mc:Fallback>
                <p:oleObj name="Equation" r:id="rId6" imgW="215619" imgH="177569" progId="Equation.DSMT4">
                  <p:embed/>
                  <p:pic>
                    <p:nvPicPr>
                      <p:cNvPr id="133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3887788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3735388" y="3890963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215619" imgH="177569" progId="Equation.DSMT4">
                  <p:embed/>
                </p:oleObj>
              </mc:Choice>
              <mc:Fallback>
                <p:oleObj name="Equation" r:id="rId8" imgW="215619" imgH="177569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3890963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460875" y="3892550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215619" imgH="177569" progId="Equation.DSMT4">
                  <p:embed/>
                </p:oleObj>
              </mc:Choice>
              <mc:Fallback>
                <p:oleObj name="Equation" r:id="rId10" imgW="215619" imgH="177569" progId="Equation.DSMT4">
                  <p:embed/>
                  <p:pic>
                    <p:nvPicPr>
                      <p:cNvPr id="1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3892550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5159375" y="3894138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215619" imgH="177569" progId="Equation.DSMT4">
                  <p:embed/>
                </p:oleObj>
              </mc:Choice>
              <mc:Fallback>
                <p:oleObj name="Equation" r:id="rId11" imgW="215619" imgH="177569" progId="Equation.DSMT4">
                  <p:embed/>
                  <p:pic>
                    <p:nvPicPr>
                      <p:cNvPr id="1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894138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5843588" y="3897313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2" imgW="215619" imgH="177569" progId="Equation.DSMT4">
                  <p:embed/>
                </p:oleObj>
              </mc:Choice>
              <mc:Fallback>
                <p:oleObj name="Equation" r:id="rId12" imgW="215619" imgH="177569" progId="Equation.DSMT4">
                  <p:embed/>
                  <p:pic>
                    <p:nvPicPr>
                      <p:cNvPr id="1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588" y="3897313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6597650" y="3898900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3" imgW="215619" imgH="177569" progId="Equation.DSMT4">
                  <p:embed/>
                </p:oleObj>
              </mc:Choice>
              <mc:Fallback>
                <p:oleObj name="Equation" r:id="rId13" imgW="215619" imgH="177569" progId="Equation.DSMT4">
                  <p:embed/>
                  <p:pic>
                    <p:nvPicPr>
                      <p:cNvPr id="1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3898900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7308850" y="3902075"/>
          <a:ext cx="552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4" imgW="215619" imgH="177569" progId="Equation.DSMT4">
                  <p:embed/>
                </p:oleObj>
              </mc:Choice>
              <mc:Fallback>
                <p:oleObj name="Equation" r:id="rId14" imgW="215619" imgH="177569" progId="Equation.DSMT4">
                  <p:embed/>
                  <p:pic>
                    <p:nvPicPr>
                      <p:cNvPr id="1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902075"/>
                        <a:ext cx="5524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7932738" y="3917950"/>
          <a:ext cx="2921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5" imgW="114102" imgH="177492" progId="Equation.DSMT4">
                  <p:embed/>
                </p:oleObj>
              </mc:Choice>
              <mc:Fallback>
                <p:oleObj name="Equation" r:id="rId15" imgW="114102" imgH="177492" progId="Equation.DSMT4">
                  <p:embed/>
                  <p:pic>
                    <p:nvPicPr>
                      <p:cNvPr id="1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2738" y="3917950"/>
                        <a:ext cx="2921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95588" y="4714875"/>
            <a:ext cx="24717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latin typeface="Century" pitchFamily="18" charset="0"/>
              </a:rPr>
              <a:t>Total Outcomes =</a:t>
            </a:r>
          </a:p>
        </p:txBody>
      </p:sp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5318125" y="4656138"/>
          <a:ext cx="4222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7" imgW="164957" imgH="203024" progId="Equation.DSMT4">
                  <p:embed/>
                </p:oleObj>
              </mc:Choice>
              <mc:Fallback>
                <p:oleObj name="Equation" r:id="rId17" imgW="164957" imgH="203024" progId="Equation.DSMT4">
                  <p:embed/>
                  <p:pic>
                    <p:nvPicPr>
                      <p:cNvPr id="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4656138"/>
                        <a:ext cx="42227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4"/>
          <p:cNvGraphicFramePr>
            <a:graphicFrameLocks noChangeAspect="1"/>
          </p:cNvGraphicFramePr>
          <p:nvPr/>
        </p:nvGraphicFramePr>
        <p:xfrm>
          <a:off x="4895850" y="5187950"/>
          <a:ext cx="17240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19" imgW="672808" imgH="203112" progId="Equation.DSMT4">
                  <p:embed/>
                </p:oleObj>
              </mc:Choice>
              <mc:Fallback>
                <p:oleObj name="Equation" r:id="rId19" imgW="672808" imgH="203112" progId="Equation.DSMT4">
                  <p:embed/>
                  <p:pic>
                    <p:nvPicPr>
                      <p:cNvPr id="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5187950"/>
                        <a:ext cx="1724025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984500" y="5572125"/>
            <a:ext cx="51228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If you guessed all your answers, your chances of getting perfect will be very small</a:t>
            </a:r>
          </a:p>
        </p:txBody>
      </p:sp>
      <p:sp>
        <p:nvSpPr>
          <p:cNvPr id="1845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1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Object 2"/>
          <p:cNvGraphicFramePr>
            <a:graphicFrameLocks noChangeAspect="1"/>
          </p:cNvGraphicFramePr>
          <p:nvPr/>
        </p:nvGraphicFramePr>
        <p:xfrm>
          <a:off x="3287713" y="3279775"/>
          <a:ext cx="185261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660240" imgH="164880" progId="Equation.DSMT4">
                  <p:embed/>
                </p:oleObj>
              </mc:Choice>
              <mc:Fallback>
                <p:oleObj name="Equation" r:id="rId4" imgW="660240" imgH="164880" progId="Equation.DSMT4">
                  <p:embed/>
                  <p:pic>
                    <p:nvPicPr>
                      <p:cNvPr id="7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3279775"/>
                        <a:ext cx="1852612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94350" cy="666750"/>
          </a:xfrm>
        </p:spPr>
        <p:txBody>
          <a:bodyPr/>
          <a:lstStyle/>
          <a:p>
            <a:pPr>
              <a:defRPr/>
            </a:pPr>
            <a:r>
              <a:rPr lang="en-CA" dirty="0"/>
              <a:t>What is a Permutation?</a:t>
            </a:r>
          </a:p>
        </p:txBody>
      </p:sp>
      <p:sp>
        <p:nvSpPr>
          <p:cNvPr id="3097" name="Content Placeholder 2"/>
          <p:cNvSpPr>
            <a:spLocks noGrp="1"/>
          </p:cNvSpPr>
          <p:nvPr>
            <p:ph sz="quarter" idx="1"/>
          </p:nvPr>
        </p:nvSpPr>
        <p:spPr>
          <a:xfrm>
            <a:off x="268288" y="968375"/>
            <a:ext cx="8418512" cy="793750"/>
          </a:xfrm>
        </p:spPr>
        <p:txBody>
          <a:bodyPr/>
          <a:lstStyle/>
          <a:p>
            <a:r>
              <a:rPr lang="en-CA" sz="2200"/>
              <a:t>Permutations refers to the numbers of ways a group of objects can be arranged, such that the order is important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41313" y="1846263"/>
            <a:ext cx="84169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dirty="0">
                <a:latin typeface="+mn-lt"/>
              </a:rPr>
              <a:t>Ex: How many permutations can you have with the letter A &amp; B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5763" y="2711450"/>
            <a:ext cx="84169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dirty="0">
                <a:latin typeface="+mn-lt"/>
              </a:rPr>
              <a:t>How many permutations can you have with A, B, &amp; C 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58775" y="4029075"/>
            <a:ext cx="84169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2000">
                <a:latin typeface="Century" pitchFamily="18" charset="0"/>
              </a:rPr>
              <a:t>How many permutations can you have with A, B, C, &amp; D 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76238" y="5378450"/>
            <a:ext cx="84185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dirty="0">
                <a:latin typeface="+mn-lt"/>
              </a:rPr>
              <a:t>How  many permutations can you have with A, B, C, D, &amp; E?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23963" y="2259013"/>
            <a:ext cx="555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54213" y="2249488"/>
            <a:ext cx="557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57238" y="3097213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36713" y="3101975"/>
            <a:ext cx="741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3411538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12900" y="3416300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447925" y="3119438"/>
            <a:ext cx="741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51100" y="3433763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4150" y="4311650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ABCD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8913" y="4692650"/>
            <a:ext cx="927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ABDC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9388" y="5073650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ACBD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43000" y="4330700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ACDB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147763" y="4711700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ADBC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38238" y="5092700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ADCB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325688" y="4330700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BACD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30450" y="4711700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BADC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322513" y="5092700"/>
            <a:ext cx="927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BCAD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286125" y="4348163"/>
            <a:ext cx="927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BCDA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89300" y="4729163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BDAC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81363" y="5110163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BDCA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468813" y="4348163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CABD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473575" y="4729163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CADB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464050" y="5110163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CBAD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427663" y="4365625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CBDA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32425" y="4746625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CDAB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422900" y="5127625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CDBA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624638" y="4338638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DABC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629400" y="4719638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DABC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619875" y="5100638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DBAC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583488" y="4356100"/>
            <a:ext cx="928687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DBCA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588250" y="4737100"/>
            <a:ext cx="92868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DCAB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580313" y="5118100"/>
            <a:ext cx="9271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DCBA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47638" y="5661025"/>
            <a:ext cx="8715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ABCDE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52400" y="5854700"/>
            <a:ext cx="871538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ABCED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52400" y="6029325"/>
            <a:ext cx="871538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ABDCE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57163" y="6221413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ABDEC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7638" y="6400800"/>
            <a:ext cx="8715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ABECD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52400" y="6580188"/>
            <a:ext cx="871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ABEDC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093788" y="5651500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ACBDE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098550" y="5845175"/>
            <a:ext cx="8699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ACBED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098550" y="6019800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ACDBE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03313" y="6211888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ACDEB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093788" y="6391275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ACEBD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098550" y="6570663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ACEDB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066925" y="5656263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ADBCE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070100" y="5849938"/>
            <a:ext cx="871538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ADBEC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070100" y="6024563"/>
            <a:ext cx="871538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ADCBE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074863" y="6216650"/>
            <a:ext cx="8715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ADCEB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066925" y="6396038"/>
            <a:ext cx="869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ADEBC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070100" y="6575425"/>
            <a:ext cx="871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ADECB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133725" y="5648325"/>
            <a:ext cx="8699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AEBCD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136900" y="5840413"/>
            <a:ext cx="871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AEBDC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136900" y="6015038"/>
            <a:ext cx="871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AECBD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141663" y="6208713"/>
            <a:ext cx="871537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AECDB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133725" y="6388100"/>
            <a:ext cx="8699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AEDBC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136900" y="6565900"/>
            <a:ext cx="871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500" b="1">
                <a:solidFill>
                  <a:srgbClr val="FF0000"/>
                </a:solidFill>
              </a:rPr>
              <a:t>AEDCB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033838" y="5688013"/>
            <a:ext cx="5097462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Not enough room to list out all the permutations!</a:t>
            </a:r>
          </a:p>
          <a:p>
            <a:r>
              <a:rPr lang="en-CA">
                <a:solidFill>
                  <a:srgbClr val="0070C0"/>
                </a:solidFill>
              </a:rPr>
              <a:t>Instead, we can use the FCP to find how many</a:t>
            </a:r>
          </a:p>
          <a:p>
            <a:r>
              <a:rPr lang="en-CA">
                <a:solidFill>
                  <a:srgbClr val="0070C0"/>
                </a:solidFill>
              </a:rPr>
              <a:t>Permutations there are</a:t>
            </a:r>
          </a:p>
          <a:p>
            <a:endParaRPr lang="en-CA"/>
          </a:p>
        </p:txBody>
      </p:sp>
      <p:graphicFrame>
        <p:nvGraphicFramePr>
          <p:cNvPr id="68" name="Object 3"/>
          <p:cNvGraphicFramePr>
            <a:graphicFrameLocks noChangeAspect="1"/>
          </p:cNvGraphicFramePr>
          <p:nvPr/>
        </p:nvGraphicFramePr>
        <p:xfrm>
          <a:off x="3402013" y="2266950"/>
          <a:ext cx="121126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431640" imgH="164880" progId="Equation.DSMT4">
                  <p:embed/>
                </p:oleObj>
              </mc:Choice>
              <mc:Fallback>
                <p:oleObj name="Equation" r:id="rId6" imgW="431640" imgH="164880" progId="Equation.DSMT4">
                  <p:embed/>
                  <p:pic>
                    <p:nvPicPr>
                      <p:cNvPr id="6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013" y="2266950"/>
                        <a:ext cx="121126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3"/>
          <p:cNvGraphicFramePr>
            <a:graphicFrameLocks noChangeAspect="1"/>
          </p:cNvGraphicFramePr>
          <p:nvPr/>
        </p:nvGraphicFramePr>
        <p:xfrm>
          <a:off x="3513138" y="2225675"/>
          <a:ext cx="5349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215640" imgH="164880" progId="Equation.DSMT4">
                  <p:embed/>
                </p:oleObj>
              </mc:Choice>
              <mc:Fallback>
                <p:oleObj name="Equation" r:id="rId8" imgW="215640" imgH="164880" progId="Equation.DSMT4">
                  <p:embed/>
                  <p:pic>
                    <p:nvPicPr>
                      <p:cNvPr id="6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138" y="2225675"/>
                        <a:ext cx="5349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4"/>
          <p:cNvGraphicFramePr>
            <a:graphicFrameLocks noChangeAspect="1"/>
          </p:cNvGraphicFramePr>
          <p:nvPr/>
        </p:nvGraphicFramePr>
        <p:xfrm>
          <a:off x="4213225" y="2257425"/>
          <a:ext cx="2206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88560" imgH="164880" progId="Equation.DSMT4">
                  <p:embed/>
                </p:oleObj>
              </mc:Choice>
              <mc:Fallback>
                <p:oleObj name="Equation" r:id="rId10" imgW="88560" imgH="164880" progId="Equation.DSMT4">
                  <p:embed/>
                  <p:pic>
                    <p:nvPicPr>
                      <p:cNvPr id="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2257425"/>
                        <a:ext cx="220663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5"/>
          <p:cNvGraphicFramePr>
            <a:graphicFrameLocks noChangeAspect="1"/>
          </p:cNvGraphicFramePr>
          <p:nvPr/>
        </p:nvGraphicFramePr>
        <p:xfrm>
          <a:off x="4584700" y="2266950"/>
          <a:ext cx="23399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1079280" imgH="203040" progId="Equation.DSMT4">
                  <p:embed/>
                </p:oleObj>
              </mc:Choice>
              <mc:Fallback>
                <p:oleObj name="Equation" r:id="rId12" imgW="1079280" imgH="203040" progId="Equation.DSMT4">
                  <p:embed/>
                  <p:pic>
                    <p:nvPicPr>
                      <p:cNvPr id="7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2266950"/>
                        <a:ext cx="233997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6"/>
          <p:cNvGraphicFramePr>
            <a:graphicFrameLocks noChangeAspect="1"/>
          </p:cNvGraphicFramePr>
          <p:nvPr/>
        </p:nvGraphicFramePr>
        <p:xfrm>
          <a:off x="3508375" y="3238500"/>
          <a:ext cx="50323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7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75" y="3238500"/>
                        <a:ext cx="503238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"/>
          <p:cNvGraphicFramePr>
            <a:graphicFrameLocks noChangeAspect="1"/>
          </p:cNvGraphicFramePr>
          <p:nvPr/>
        </p:nvGraphicFramePr>
        <p:xfrm>
          <a:off x="4741863" y="3257550"/>
          <a:ext cx="2206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88560" imgH="164880" progId="Equation.DSMT4">
                  <p:embed/>
                </p:oleObj>
              </mc:Choice>
              <mc:Fallback>
                <p:oleObj name="Equation" r:id="rId16" imgW="88560" imgH="164880" progId="Equation.DSMT4">
                  <p:embed/>
                  <p:pic>
                    <p:nvPicPr>
                      <p:cNvPr id="7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257550"/>
                        <a:ext cx="22066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8"/>
          <p:cNvGraphicFramePr>
            <a:graphicFrameLocks noChangeAspect="1"/>
          </p:cNvGraphicFramePr>
          <p:nvPr/>
        </p:nvGraphicFramePr>
        <p:xfrm>
          <a:off x="5126038" y="3265488"/>
          <a:ext cx="231457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1066680" imgH="203040" progId="Equation.DSMT4">
                  <p:embed/>
                </p:oleObj>
              </mc:Choice>
              <mc:Fallback>
                <p:oleObj name="Equation" r:id="rId18" imgW="1066680" imgH="203040" progId="Equation.DSMT4">
                  <p:embed/>
                  <p:pic>
                    <p:nvPicPr>
                      <p:cNvPr id="7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3265488"/>
                        <a:ext cx="2314575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10"/>
          <p:cNvGraphicFramePr>
            <a:graphicFrameLocks noChangeAspect="1"/>
          </p:cNvGraphicFramePr>
          <p:nvPr/>
        </p:nvGraphicFramePr>
        <p:xfrm>
          <a:off x="4087813" y="3244850"/>
          <a:ext cx="53498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215640" imgH="164880" progId="Equation.DSMT4">
                  <p:embed/>
                </p:oleObj>
              </mc:Choice>
              <mc:Fallback>
                <p:oleObj name="Equation" r:id="rId20" imgW="215640" imgH="164880" progId="Equation.DSMT4">
                  <p:embed/>
                  <p:pic>
                    <p:nvPicPr>
                      <p:cNvPr id="7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813" y="3244850"/>
                        <a:ext cx="534987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11"/>
          <p:cNvGraphicFramePr>
            <a:graphicFrameLocks noChangeAspect="1"/>
          </p:cNvGraphicFramePr>
          <p:nvPr/>
        </p:nvGraphicFramePr>
        <p:xfrm>
          <a:off x="923925" y="4670425"/>
          <a:ext cx="249396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2" imgW="888840" imgH="164880" progId="Equation.DSMT4">
                  <p:embed/>
                </p:oleObj>
              </mc:Choice>
              <mc:Fallback>
                <p:oleObj name="Equation" r:id="rId22" imgW="888840" imgH="164880" progId="Equation.DSMT4">
                  <p:embed/>
                  <p:pic>
                    <p:nvPicPr>
                      <p:cNvPr id="7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4670425"/>
                        <a:ext cx="249396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12"/>
          <p:cNvGraphicFramePr>
            <a:graphicFrameLocks noChangeAspect="1"/>
          </p:cNvGraphicFramePr>
          <p:nvPr/>
        </p:nvGraphicFramePr>
        <p:xfrm>
          <a:off x="1727200" y="4629150"/>
          <a:ext cx="50323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24" imgW="203040" imgH="177480" progId="Equation.DSMT4">
                  <p:embed/>
                </p:oleObj>
              </mc:Choice>
              <mc:Fallback>
                <p:oleObj name="Equation" r:id="rId24" imgW="203040" imgH="177480" progId="Equation.DSMT4">
                  <p:embed/>
                  <p:pic>
                    <p:nvPicPr>
                      <p:cNvPr id="7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629150"/>
                        <a:ext cx="503238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13"/>
          <p:cNvGraphicFramePr>
            <a:graphicFrameLocks noChangeAspect="1"/>
          </p:cNvGraphicFramePr>
          <p:nvPr/>
        </p:nvGraphicFramePr>
        <p:xfrm>
          <a:off x="2962275" y="4648200"/>
          <a:ext cx="2206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25" imgW="88560" imgH="164880" progId="Equation.DSMT4">
                  <p:embed/>
                </p:oleObj>
              </mc:Choice>
              <mc:Fallback>
                <p:oleObj name="Equation" r:id="rId25" imgW="88560" imgH="164880" progId="Equation.DSMT4">
                  <p:embed/>
                  <p:pic>
                    <p:nvPicPr>
                      <p:cNvPr id="7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4648200"/>
                        <a:ext cx="220663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14"/>
          <p:cNvGraphicFramePr>
            <a:graphicFrameLocks noChangeAspect="1"/>
          </p:cNvGraphicFramePr>
          <p:nvPr/>
        </p:nvGraphicFramePr>
        <p:xfrm>
          <a:off x="3346450" y="4627563"/>
          <a:ext cx="25082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26" imgW="1155600" imgH="203040" progId="Equation.DSMT4">
                  <p:embed/>
                </p:oleObj>
              </mc:Choice>
              <mc:Fallback>
                <p:oleObj name="Equation" r:id="rId26" imgW="1155600" imgH="203040" progId="Equation.DSMT4">
                  <p:embed/>
                  <p:pic>
                    <p:nvPicPr>
                      <p:cNvPr id="8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627563"/>
                        <a:ext cx="250825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15"/>
          <p:cNvGraphicFramePr>
            <a:graphicFrameLocks noChangeAspect="1"/>
          </p:cNvGraphicFramePr>
          <p:nvPr/>
        </p:nvGraphicFramePr>
        <p:xfrm>
          <a:off x="2308225" y="4635500"/>
          <a:ext cx="534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28" imgW="215640" imgH="164880" progId="Equation.DSMT4">
                  <p:embed/>
                </p:oleObj>
              </mc:Choice>
              <mc:Fallback>
                <p:oleObj name="Equation" r:id="rId28" imgW="215640" imgH="164880" progId="Equation.DSMT4">
                  <p:embed/>
                  <p:pic>
                    <p:nvPicPr>
                      <p:cNvPr id="8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4635500"/>
                        <a:ext cx="5349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16"/>
          <p:cNvGraphicFramePr>
            <a:graphicFrameLocks noChangeAspect="1"/>
          </p:cNvGraphicFramePr>
          <p:nvPr/>
        </p:nvGraphicFramePr>
        <p:xfrm>
          <a:off x="1042988" y="4618038"/>
          <a:ext cx="5349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29" imgW="215640" imgH="164880" progId="Equation.DSMT4">
                  <p:embed/>
                </p:oleObj>
              </mc:Choice>
              <mc:Fallback>
                <p:oleObj name="Equation" r:id="rId29" imgW="215640" imgH="164880" progId="Equation.DSMT4">
                  <p:embed/>
                  <p:pic>
                    <p:nvPicPr>
                      <p:cNvPr id="8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618038"/>
                        <a:ext cx="534987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7"/>
          <p:cNvGraphicFramePr>
            <a:graphicFrameLocks noChangeAspect="1"/>
          </p:cNvGraphicFramePr>
          <p:nvPr/>
        </p:nvGraphicFramePr>
        <p:xfrm>
          <a:off x="1117600" y="5973763"/>
          <a:ext cx="31353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1" imgW="1117440" imgH="164880" progId="Equation.DSMT4">
                  <p:embed/>
                </p:oleObj>
              </mc:Choice>
              <mc:Fallback>
                <p:oleObj name="Equation" r:id="rId31" imgW="1117440" imgH="164880" progId="Equation.DSMT4">
                  <p:embed/>
                  <p:pic>
                    <p:nvPicPr>
                      <p:cNvPr id="8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973763"/>
                        <a:ext cx="31353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18"/>
          <p:cNvGraphicFramePr>
            <a:graphicFrameLocks noChangeAspect="1"/>
          </p:cNvGraphicFramePr>
          <p:nvPr/>
        </p:nvGraphicFramePr>
        <p:xfrm>
          <a:off x="2530475" y="5932488"/>
          <a:ext cx="5032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33" imgW="203040" imgH="177480" progId="Equation.DSMT4">
                  <p:embed/>
                </p:oleObj>
              </mc:Choice>
              <mc:Fallback>
                <p:oleObj name="Equation" r:id="rId33" imgW="203040" imgH="177480" progId="Equation.DSMT4">
                  <p:embed/>
                  <p:pic>
                    <p:nvPicPr>
                      <p:cNvPr id="8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5932488"/>
                        <a:ext cx="503238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19"/>
          <p:cNvGraphicFramePr>
            <a:graphicFrameLocks noChangeAspect="1"/>
          </p:cNvGraphicFramePr>
          <p:nvPr/>
        </p:nvGraphicFramePr>
        <p:xfrm>
          <a:off x="3763963" y="5951538"/>
          <a:ext cx="2206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34" imgW="88560" imgH="164880" progId="Equation.DSMT4">
                  <p:embed/>
                </p:oleObj>
              </mc:Choice>
              <mc:Fallback>
                <p:oleObj name="Equation" r:id="rId34" imgW="88560" imgH="164880" progId="Equation.DSMT4">
                  <p:embed/>
                  <p:pic>
                    <p:nvPicPr>
                      <p:cNvPr id="8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963" y="5951538"/>
                        <a:ext cx="22066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20"/>
          <p:cNvGraphicFramePr>
            <a:graphicFrameLocks noChangeAspect="1"/>
          </p:cNvGraphicFramePr>
          <p:nvPr/>
        </p:nvGraphicFramePr>
        <p:xfrm>
          <a:off x="4024313" y="5959475"/>
          <a:ext cx="26177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35" imgW="1206360" imgH="203040" progId="Equation.DSMT4">
                  <p:embed/>
                </p:oleObj>
              </mc:Choice>
              <mc:Fallback>
                <p:oleObj name="Equation" r:id="rId35" imgW="1206360" imgH="203040" progId="Equation.DSMT4">
                  <p:embed/>
                  <p:pic>
                    <p:nvPicPr>
                      <p:cNvPr id="8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5959475"/>
                        <a:ext cx="2617787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21"/>
          <p:cNvGraphicFramePr>
            <a:graphicFrameLocks noChangeAspect="1"/>
          </p:cNvGraphicFramePr>
          <p:nvPr/>
        </p:nvGraphicFramePr>
        <p:xfrm>
          <a:off x="3111500" y="5938838"/>
          <a:ext cx="53498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37" imgW="215640" imgH="164880" progId="Equation.DSMT4">
                  <p:embed/>
                </p:oleObj>
              </mc:Choice>
              <mc:Fallback>
                <p:oleObj name="Equation" r:id="rId37" imgW="215640" imgH="164880" progId="Equation.DSMT4">
                  <p:embed/>
                  <p:pic>
                    <p:nvPicPr>
                      <p:cNvPr id="8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5938838"/>
                        <a:ext cx="534988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22"/>
          <p:cNvGraphicFramePr>
            <a:graphicFrameLocks noChangeAspect="1"/>
          </p:cNvGraphicFramePr>
          <p:nvPr/>
        </p:nvGraphicFramePr>
        <p:xfrm>
          <a:off x="1873250" y="5953125"/>
          <a:ext cx="534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38" imgW="215640" imgH="164880" progId="Equation.DSMT4">
                  <p:embed/>
                </p:oleObj>
              </mc:Choice>
              <mc:Fallback>
                <p:oleObj name="Equation" r:id="rId38" imgW="215640" imgH="164880" progId="Equation.DSMT4">
                  <p:embed/>
                  <p:pic>
                    <p:nvPicPr>
                      <p:cNvPr id="8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5953125"/>
                        <a:ext cx="5349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3"/>
          <p:cNvGraphicFramePr>
            <a:graphicFrameLocks noChangeAspect="1"/>
          </p:cNvGraphicFramePr>
          <p:nvPr/>
        </p:nvGraphicFramePr>
        <p:xfrm>
          <a:off x="1284288" y="5957888"/>
          <a:ext cx="53498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40" imgW="215640" imgH="177480" progId="Equation.DSMT4">
                  <p:embed/>
                </p:oleObj>
              </mc:Choice>
              <mc:Fallback>
                <p:oleObj name="Equation" r:id="rId40" imgW="215640" imgH="177480" progId="Equation.DSMT4">
                  <p:embed/>
                  <p:pic>
                    <p:nvPicPr>
                      <p:cNvPr id="8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5957888"/>
                        <a:ext cx="534987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4" fill="hold">
                      <p:stCondLst>
                        <p:cond delay="indefinite"/>
                      </p:stCondLst>
                      <p:childTnLst>
                        <p:par>
                          <p:cTn id="525" fill="hold">
                            <p:stCondLst>
                              <p:cond delay="0"/>
                            </p:stCondLst>
                            <p:childTnLst>
                              <p:par>
                                <p:cTn id="5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 animBg="1"/>
      <p:bldP spid="6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84988" cy="573087"/>
          </a:xfrm>
        </p:spPr>
        <p:txBody>
          <a:bodyPr/>
          <a:lstStyle/>
          <a:p>
            <a:pPr>
              <a:defRPr/>
            </a:pPr>
            <a:r>
              <a:rPr lang="en-CA" dirty="0"/>
              <a:t>Permutations with Less Objects</a:t>
            </a:r>
          </a:p>
        </p:txBody>
      </p:sp>
      <p:sp>
        <p:nvSpPr>
          <p:cNvPr id="4103" name="Content Placeholder 2"/>
          <p:cNvSpPr>
            <a:spLocks noGrp="1"/>
          </p:cNvSpPr>
          <p:nvPr>
            <p:ph sz="quarter" idx="1"/>
          </p:nvPr>
        </p:nvSpPr>
        <p:spPr>
          <a:xfrm>
            <a:off x="295275" y="954088"/>
            <a:ext cx="8526463" cy="7810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200"/>
              <a:t>Ex:  Suppose we have 4 letters, ABCD, how many 2 letter permutations can we have?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93713" y="1743075"/>
            <a:ext cx="617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 B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6888" y="2097088"/>
            <a:ext cx="617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 A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50950" y="1735138"/>
            <a:ext cx="617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 C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55713" y="2089150"/>
            <a:ext cx="617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 A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4213" y="1725613"/>
            <a:ext cx="617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A 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58975" y="2079625"/>
            <a:ext cx="617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 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33675" y="1739900"/>
            <a:ext cx="627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 C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38438" y="2093913"/>
            <a:ext cx="62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 B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38525" y="1730375"/>
            <a:ext cx="627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B D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441700" y="2084388"/>
            <a:ext cx="627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 B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68775" y="1735138"/>
            <a:ext cx="627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C D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73538" y="2089150"/>
            <a:ext cx="62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D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92700" y="1865313"/>
            <a:ext cx="2359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+mj-lt"/>
              </a:rPr>
              <a:t>12 permutations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2138" y="2689225"/>
            <a:ext cx="76342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+mj-lt"/>
              </a:rPr>
              <a:t>Using the FCP, we can find the number of permutations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54088" y="3302000"/>
          <a:ext cx="159702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431640" imgH="164880" progId="Equation.DSMT4">
                  <p:embed/>
                </p:oleObj>
              </mc:Choice>
              <mc:Fallback>
                <p:oleObj name="Equation" r:id="rId4" imgW="431640" imgH="164880" progId="Equation.DSMT4">
                  <p:embed/>
                  <p:pic>
                    <p:nvPicPr>
                      <p:cNvPr id="296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3302000"/>
                        <a:ext cx="159702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27425" y="3163888"/>
            <a:ext cx="41148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There are 2 letters, so two spaces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32188" y="3559175"/>
            <a:ext cx="46228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There are 4 options for the first space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285875" y="3341688"/>
          <a:ext cx="660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266400" imgH="164880" progId="Equation.DSMT4">
                  <p:embed/>
                </p:oleObj>
              </mc:Choice>
              <mc:Fallback>
                <p:oleObj name="Equation" r:id="rId6" imgW="266400" imgH="164880" progId="Equation.DSMT4">
                  <p:embed/>
                  <p:pic>
                    <p:nvPicPr>
                      <p:cNvPr id="297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341688"/>
                        <a:ext cx="660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2082800" y="3355975"/>
          <a:ext cx="2825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3355975"/>
                        <a:ext cx="2825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536950" y="3994150"/>
            <a:ext cx="49196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There are 3 options for the second space</a:t>
            </a:r>
          </a:p>
        </p:txBody>
      </p:sp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682625" y="3894138"/>
          <a:ext cx="23161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054080" imgH="203040" progId="Equation.DSMT4">
                  <p:embed/>
                </p:oleObj>
              </mc:Choice>
              <mc:Fallback>
                <p:oleObj name="Equation" r:id="rId10" imgW="1054080" imgH="203040" progId="Equation.DSMT4">
                  <p:embed/>
                  <p:pic>
                    <p:nvPicPr>
                      <p:cNvPr id="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3894138"/>
                        <a:ext cx="23161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8" y="409575"/>
            <a:ext cx="8391525" cy="42973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300" dirty="0"/>
              <a:t>Practice: Using the letters from the word “MICHEL”, a) how many 6 letter permutations can be created?</a:t>
            </a:r>
            <a:br>
              <a:rPr lang="en-CA" sz="2300" dirty="0"/>
            </a:br>
            <a:br>
              <a:rPr lang="en-CA" sz="2300" dirty="0"/>
            </a:br>
            <a:br>
              <a:rPr lang="en-CA" sz="2300" dirty="0"/>
            </a:br>
            <a:br>
              <a:rPr lang="en-CA" sz="2300" dirty="0"/>
            </a:br>
            <a:br>
              <a:rPr lang="en-CA" sz="2300" dirty="0"/>
            </a:br>
            <a:r>
              <a:rPr lang="en-CA" sz="2300" dirty="0"/>
              <a:t>b) how many 3 letter permutations can be created?</a:t>
            </a:r>
            <a:br>
              <a:rPr lang="en-CA" sz="2300" dirty="0"/>
            </a:br>
            <a:br>
              <a:rPr lang="en-CA" sz="2300" dirty="0"/>
            </a:br>
            <a:br>
              <a:rPr lang="en-CA" sz="2300" dirty="0"/>
            </a:br>
            <a:br>
              <a:rPr lang="en-CA" sz="2300" dirty="0"/>
            </a:br>
            <a:r>
              <a:rPr lang="en-CA" sz="2300" dirty="0"/>
              <a:t>C) Using all 26 letters in the alphabet, how many 4 letter permutations can be created?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46088" y="1446213"/>
          <a:ext cx="46497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346040" imgH="164880" progId="Equation.DSMT4">
                  <p:embed/>
                </p:oleObj>
              </mc:Choice>
              <mc:Fallback>
                <p:oleObj name="Equation" r:id="rId4" imgW="1346040" imgH="164880" progId="Equation.DSMT4">
                  <p:embed/>
                  <p:pic>
                    <p:nvPicPr>
                      <p:cNvPr id="307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1446213"/>
                        <a:ext cx="464978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73088" y="1430338"/>
          <a:ext cx="6604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266400" imgH="177480" progId="Equation.DSMT4">
                  <p:embed/>
                </p:oleObj>
              </mc:Choice>
              <mc:Fallback>
                <p:oleObj name="Equation" r:id="rId6" imgW="266400" imgH="177480" progId="Equation.DSMT4">
                  <p:embed/>
                  <p:pic>
                    <p:nvPicPr>
                      <p:cNvPr id="307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1430338"/>
                        <a:ext cx="6604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477963" y="1447800"/>
          <a:ext cx="6604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266400" imgH="177480" progId="Equation.DSMT4">
                  <p:embed/>
                </p:oleObj>
              </mc:Choice>
              <mc:Fallback>
                <p:oleObj name="Equation" r:id="rId8" imgW="266400" imgH="177480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1447800"/>
                        <a:ext cx="6604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289175" y="1441450"/>
          <a:ext cx="660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266400" imgH="164880" progId="Equation.DSMT4">
                  <p:embed/>
                </p:oleObj>
              </mc:Choice>
              <mc:Fallback>
                <p:oleObj name="Equation" r:id="rId10" imgW="266400" imgH="16488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1441450"/>
                        <a:ext cx="660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048000" y="1420813"/>
          <a:ext cx="6286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253800" imgH="177480" progId="Equation.DSMT4">
                  <p:embed/>
                </p:oleObj>
              </mc:Choice>
              <mc:Fallback>
                <p:oleObj name="Equation" r:id="rId12" imgW="253800" imgH="177480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420813"/>
                        <a:ext cx="62865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3817938" y="1443038"/>
          <a:ext cx="6604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266400" imgH="164880" progId="Equation.DSMT4">
                  <p:embed/>
                </p:oleObj>
              </mc:Choice>
              <mc:Fallback>
                <p:oleObj name="Equation" r:id="rId14" imgW="266400" imgH="164880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1443038"/>
                        <a:ext cx="660400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4645025" y="1465263"/>
          <a:ext cx="22066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88560" imgH="164880" progId="Equation.DSMT4">
                  <p:embed/>
                </p:oleObj>
              </mc:Choice>
              <mc:Fallback>
                <p:oleObj name="Equation" r:id="rId16" imgW="88560" imgH="164880" progId="Equation.DSMT4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5" y="1465263"/>
                        <a:ext cx="220663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5049838" y="1458913"/>
          <a:ext cx="6921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18" imgW="279360" imgH="177480" progId="Equation.DSMT4">
                  <p:embed/>
                </p:oleObj>
              </mc:Choice>
              <mc:Fallback>
                <p:oleObj name="Equation" r:id="rId18" imgW="279360" imgH="177480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1458913"/>
                        <a:ext cx="69215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784850" y="1460500"/>
          <a:ext cx="30194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20" imgW="1218960" imgH="203040" progId="Equation.DSMT4">
                  <p:embed/>
                </p:oleObj>
              </mc:Choice>
              <mc:Fallback>
                <p:oleObj name="Equation" r:id="rId20" imgW="1218960" imgH="203040" progId="Equation.DSMT4">
                  <p:embed/>
                  <p:pic>
                    <p:nvPicPr>
                      <p:cNvPr id="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1460500"/>
                        <a:ext cx="30194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627063" y="3144838"/>
          <a:ext cx="22812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22" imgW="660240" imgH="164880" progId="Equation.DSMT4">
                  <p:embed/>
                </p:oleObj>
              </mc:Choice>
              <mc:Fallback>
                <p:oleObj name="Equation" r:id="rId22" imgW="660240" imgH="164880" progId="Equation.DSMT4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144838"/>
                        <a:ext cx="228123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846138" y="3116263"/>
          <a:ext cx="6604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24" imgW="266400" imgH="177480" progId="Equation.DSMT4">
                  <p:embed/>
                </p:oleObj>
              </mc:Choice>
              <mc:Fallback>
                <p:oleObj name="Equation" r:id="rId24" imgW="266400" imgH="177480" progId="Equation.DSMT4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3116263"/>
                        <a:ext cx="6604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1657350" y="3146425"/>
          <a:ext cx="6604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25" imgW="266400" imgH="177480" progId="Equation.DSMT4">
                  <p:embed/>
                </p:oleObj>
              </mc:Choice>
              <mc:Fallback>
                <p:oleObj name="Equation" r:id="rId25" imgW="266400" imgH="177480" progId="Equation.DSMT4">
                  <p:embed/>
                  <p:pic>
                    <p:nvPicPr>
                      <p:cNvPr id="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3146425"/>
                        <a:ext cx="6604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2438400" y="3154363"/>
          <a:ext cx="31591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26" imgW="126720" imgH="164880" progId="Equation.DSMT4">
                  <p:embed/>
                </p:oleObj>
              </mc:Choice>
              <mc:Fallback>
                <p:oleObj name="Equation" r:id="rId26" imgW="126720" imgH="164880" progId="Equation.DSMT4">
                  <p:embed/>
                  <p:pic>
                    <p:nvPicPr>
                      <p:cNvPr id="1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154363"/>
                        <a:ext cx="315913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2925763" y="3173413"/>
          <a:ext cx="29892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28" imgW="1206360" imgH="203040" progId="Equation.DSMT4">
                  <p:embed/>
                </p:oleObj>
              </mc:Choice>
              <mc:Fallback>
                <p:oleObj name="Equation" r:id="rId28" imgW="1206360" imgH="203040" progId="Equation.DSMT4">
                  <p:embed/>
                  <p:pic>
                    <p:nvPicPr>
                      <p:cNvPr id="1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3173413"/>
                        <a:ext cx="298926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477838" y="4695825"/>
          <a:ext cx="30718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0" imgW="888840" imgH="164880" progId="Equation.DSMT4">
                  <p:embed/>
                </p:oleObj>
              </mc:Choice>
              <mc:Fallback>
                <p:oleObj name="Equation" r:id="rId30" imgW="888840" imgH="164880" progId="Equation.DSMT4">
                  <p:embed/>
                  <p:pic>
                    <p:nvPicPr>
                      <p:cNvPr id="1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4695825"/>
                        <a:ext cx="30718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/>
          <p:cNvGraphicFramePr>
            <a:graphicFrameLocks noChangeAspect="1"/>
          </p:cNvGraphicFramePr>
          <p:nvPr/>
        </p:nvGraphicFramePr>
        <p:xfrm>
          <a:off x="644525" y="4733925"/>
          <a:ext cx="7239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32" imgW="291960" imgH="177480" progId="Equation.DSMT4">
                  <p:embed/>
                </p:oleObj>
              </mc:Choice>
              <mc:Fallback>
                <p:oleObj name="Equation" r:id="rId32" imgW="291960" imgH="177480" progId="Equation.DSMT4">
                  <p:embed/>
                  <p:pic>
                    <p:nvPicPr>
                      <p:cNvPr id="1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4733925"/>
                        <a:ext cx="7239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8"/>
          <p:cNvGraphicFramePr>
            <a:graphicFrameLocks noChangeAspect="1"/>
          </p:cNvGraphicFramePr>
          <p:nvPr/>
        </p:nvGraphicFramePr>
        <p:xfrm>
          <a:off x="1455738" y="4752975"/>
          <a:ext cx="7239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4" imgW="291960" imgH="177480" progId="Equation.DSMT4">
                  <p:embed/>
                </p:oleObj>
              </mc:Choice>
              <mc:Fallback>
                <p:oleObj name="Equation" r:id="rId34" imgW="291960" imgH="177480" progId="Equation.DSMT4">
                  <p:embed/>
                  <p:pic>
                    <p:nvPicPr>
                      <p:cNvPr id="2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4752975"/>
                        <a:ext cx="7239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2144713" y="4759325"/>
          <a:ext cx="7270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6" imgW="291960" imgH="164880" progId="Equation.DSMT4">
                  <p:embed/>
                </p:oleObj>
              </mc:Choice>
              <mc:Fallback>
                <p:oleObj name="Equation" r:id="rId36" imgW="291960" imgH="164880" progId="Equation.DSMT4">
                  <p:embed/>
                  <p:pic>
                    <p:nvPicPr>
                      <p:cNvPr id="2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4759325"/>
                        <a:ext cx="7270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0"/>
          <p:cNvGraphicFramePr>
            <a:graphicFrameLocks noChangeAspect="1"/>
          </p:cNvGraphicFramePr>
          <p:nvPr/>
        </p:nvGraphicFramePr>
        <p:xfrm>
          <a:off x="3584575" y="4749800"/>
          <a:ext cx="36195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38" imgW="1460160" imgH="203040" progId="Equation.DSMT4">
                  <p:embed/>
                </p:oleObj>
              </mc:Choice>
              <mc:Fallback>
                <p:oleObj name="Equation" r:id="rId38" imgW="1460160" imgH="203040" progId="Equation.DSMT4">
                  <p:embed/>
                  <p:pic>
                    <p:nvPicPr>
                      <p:cNvPr id="2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575" y="4749800"/>
                        <a:ext cx="361950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1"/>
          <p:cNvGraphicFramePr>
            <a:graphicFrameLocks noChangeAspect="1"/>
          </p:cNvGraphicFramePr>
          <p:nvPr/>
        </p:nvGraphicFramePr>
        <p:xfrm>
          <a:off x="2989263" y="4746625"/>
          <a:ext cx="4730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40" imgW="190440" imgH="177480" progId="Equation.DSMT4">
                  <p:embed/>
                </p:oleObj>
              </mc:Choice>
              <mc:Fallback>
                <p:oleObj name="Equation" r:id="rId40" imgW="190440" imgH="177480" progId="Equation.DSMT4">
                  <p:embed/>
                  <p:pic>
                    <p:nvPicPr>
                      <p:cNvPr id="2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63" y="4746625"/>
                        <a:ext cx="4730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62525" cy="600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Formula for permutations: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8288" y="901700"/>
            <a:ext cx="8337550" cy="1976438"/>
          </a:xfrm>
        </p:spPr>
        <p:txBody>
          <a:bodyPr>
            <a:normAutofit lnSpcReduction="10000"/>
          </a:bodyPr>
          <a:lstStyle/>
          <a:p>
            <a:r>
              <a:rPr lang="en-CA" sz="2100"/>
              <a:t>If you permute “</a:t>
            </a:r>
            <a:r>
              <a:rPr lang="en-CA" sz="2100" i="1"/>
              <a:t>n</a:t>
            </a:r>
            <a:r>
              <a:rPr lang="en-CA" sz="2100"/>
              <a:t>” distinct objects, there will be</a:t>
            </a:r>
            <a:r>
              <a:rPr lang="en-CA" sz="2200"/>
              <a:t> “ </a:t>
            </a:r>
            <a:r>
              <a:rPr lang="en-CA" sz="3000" b="1" i="1">
                <a:solidFill>
                  <a:srgbClr val="FF0000"/>
                </a:solidFill>
              </a:rPr>
              <a:t>n</a:t>
            </a:r>
            <a:r>
              <a:rPr lang="en-CA" sz="3000" b="1">
                <a:solidFill>
                  <a:srgbClr val="FF0000"/>
                </a:solidFill>
              </a:rPr>
              <a:t>!</a:t>
            </a:r>
            <a:r>
              <a:rPr lang="en-CA" sz="3000" b="1" i="1">
                <a:solidFill>
                  <a:srgbClr val="FF0000"/>
                </a:solidFill>
              </a:rPr>
              <a:t> </a:t>
            </a:r>
            <a:r>
              <a:rPr lang="en-CA" sz="2100"/>
              <a:t>” number of permutations</a:t>
            </a:r>
          </a:p>
          <a:p>
            <a:pPr>
              <a:buFont typeface="Wingdings" pitchFamily="2" charset="2"/>
              <a:buNone/>
            </a:pPr>
            <a:endParaRPr lang="en-CA" sz="2100"/>
          </a:p>
          <a:p>
            <a:r>
              <a:rPr lang="en-CA" sz="2100"/>
              <a:t>If you permute </a:t>
            </a:r>
            <a:r>
              <a:rPr lang="en-CA" sz="2100" i="1"/>
              <a:t>“n”</a:t>
            </a:r>
            <a:r>
              <a:rPr lang="en-CA" sz="2100"/>
              <a:t> distinct objects but take only </a:t>
            </a:r>
            <a:r>
              <a:rPr lang="en-CA" sz="2100" i="1"/>
              <a:t>“r”</a:t>
            </a:r>
            <a:r>
              <a:rPr lang="en-CA" sz="2100"/>
              <a:t> objects at a time, the number of permutations will be: 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31838" y="3043238"/>
          <a:ext cx="25114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876240" imgH="444240" progId="Equation.DSMT4">
                  <p:embed/>
                </p:oleObj>
              </mc:Choice>
              <mc:Fallback>
                <p:oleObj name="Equation" r:id="rId4" imgW="876240" imgH="444240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3043238"/>
                        <a:ext cx="251142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841750" y="3284538"/>
          <a:ext cx="29051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1384200" imgH="203040" progId="Equation.DSMT4">
                  <p:embed/>
                </p:oleObj>
              </mc:Choice>
              <mc:Fallback>
                <p:oleObj name="Equation" r:id="rId6" imgW="1384200" imgH="20304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0" y="3284538"/>
                        <a:ext cx="2905125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879850" y="3787775"/>
          <a:ext cx="43180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8" imgW="2057400" imgH="203040" progId="Equation.DSMT4">
                  <p:embed/>
                </p:oleObj>
              </mc:Choice>
              <mc:Fallback>
                <p:oleObj name="Equation" r:id="rId8" imgW="2057400" imgH="20304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3787775"/>
                        <a:ext cx="43180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646113" y="3065463"/>
            <a:ext cx="2917825" cy="1304925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73050" y="4894263"/>
            <a:ext cx="83375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100" dirty="0"/>
              <a:t>Ex: There are 10 people in a race for 1</a:t>
            </a:r>
            <a:r>
              <a:rPr lang="en-CA" sz="2100" baseline="30000" dirty="0"/>
              <a:t>st</a:t>
            </a:r>
            <a:r>
              <a:rPr lang="en-CA" sz="2100" dirty="0"/>
              <a:t> , 2</a:t>
            </a:r>
            <a:r>
              <a:rPr lang="en-CA" sz="2100" baseline="30000" dirty="0"/>
              <a:t>nd</a:t>
            </a:r>
            <a:r>
              <a:rPr lang="en-CA" sz="2100" dirty="0"/>
              <a:t> and 3</a:t>
            </a:r>
            <a:r>
              <a:rPr lang="en-CA" sz="2100" baseline="30000" dirty="0"/>
              <a:t>rd</a:t>
            </a:r>
            <a:r>
              <a:rPr lang="en-CA" sz="2100" dirty="0"/>
              <a:t> place.  How many possible outcomes are there? </a:t>
            </a:r>
            <a:endParaRPr lang="en-CA" sz="2100" dirty="0">
              <a:latin typeface="+mn-lt"/>
            </a:endParaRP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0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57200" y="5638800"/>
          <a:ext cx="92749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11" imgW="431640" imgH="177480" progId="Equation.DSMT4">
                  <p:embed/>
                </p:oleObj>
              </mc:Choice>
              <mc:Fallback>
                <p:oleObj name="Equation" r:id="rId11" imgW="431640" imgH="17748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638800"/>
                        <a:ext cx="92749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539750" y="6172200"/>
          <a:ext cx="736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3" imgW="342720" imgH="177480" progId="Equation.DSMT4">
                  <p:embed/>
                </p:oleObj>
              </mc:Choice>
              <mc:Fallback>
                <p:oleObj name="Equation" r:id="rId13" imgW="342720" imgH="17748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172200"/>
                        <a:ext cx="736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1849438" y="5889625"/>
          <a:ext cx="9540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15" imgW="444240" imgH="228600" progId="Equation.DSMT4">
                  <p:embed/>
                </p:oleObj>
              </mc:Choice>
              <mc:Fallback>
                <p:oleObj name="Equation" r:id="rId15" imgW="444240" imgH="22860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5889625"/>
                        <a:ext cx="95408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84513" y="5715000"/>
          <a:ext cx="125412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17" imgW="583920" imgH="444240" progId="Equation.DSMT4">
                  <p:embed/>
                </p:oleObj>
              </mc:Choice>
              <mc:Fallback>
                <p:oleObj name="Equation" r:id="rId17" imgW="583920" imgH="44424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5715000"/>
                        <a:ext cx="1254125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4419600" y="5715000"/>
          <a:ext cx="81597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19" imgW="380880" imgH="393480" progId="Equation.DSMT4">
                  <p:embed/>
                </p:oleObj>
              </mc:Choice>
              <mc:Fallback>
                <p:oleObj name="Equation" r:id="rId19" imgW="380880" imgH="39348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715000"/>
                        <a:ext cx="815975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5257800" y="5975350"/>
          <a:ext cx="15509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21" imgW="723600" imgH="177480" progId="Equation.DSMT4">
                  <p:embed/>
                </p:oleObj>
              </mc:Choice>
              <mc:Fallback>
                <p:oleObj name="Equation" r:id="rId21" imgW="723600" imgH="17748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975350"/>
                        <a:ext cx="1550988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6858000" y="5943600"/>
          <a:ext cx="8445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23" imgW="393480" imgH="177480" progId="Equation.DSMT4">
                  <p:embed/>
                </p:oleObj>
              </mc:Choice>
              <mc:Fallback>
                <p:oleObj name="Equation" r:id="rId23" imgW="393480" imgH="17748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43600"/>
                        <a:ext cx="8445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35938" cy="6794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400" dirty="0"/>
              <a:t>Ex:  Using the Permutation formula, simplify each of the following expressions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03225" y="1009650"/>
          <a:ext cx="11842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419040" imgH="228600" progId="Equation.DSMT4">
                  <p:embed/>
                </p:oleObj>
              </mc:Choice>
              <mc:Fallback>
                <p:oleObj name="Equation" r:id="rId4" imgW="419040" imgH="228600" progId="Equation.DSMT4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1009650"/>
                        <a:ext cx="11842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365500" y="1041400"/>
          <a:ext cx="11842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419040" imgH="228600" progId="Equation.DSMT4">
                  <p:embed/>
                </p:oleObj>
              </mc:Choice>
              <mc:Fallback>
                <p:oleObj name="Equation" r:id="rId6" imgW="419040" imgH="228600" progId="Equation.DSMT4">
                  <p:embed/>
                  <p:pic>
                    <p:nvPicPr>
                      <p:cNvPr id="71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0" y="1041400"/>
                        <a:ext cx="11842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203950" y="1044575"/>
          <a:ext cx="132715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469800" imgH="228600" progId="Equation.DSMT4">
                  <p:embed/>
                </p:oleObj>
              </mc:Choice>
              <mc:Fallback>
                <p:oleObj name="Equation" r:id="rId8" imgW="469800" imgH="228600" progId="Equation.DSMT4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1044575"/>
                        <a:ext cx="1327150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755650" y="1716088"/>
          <a:ext cx="8175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10" imgW="342720" imgH="177480" progId="Equation.DSMT4">
                  <p:embed/>
                </p:oleObj>
              </mc:Choice>
              <mc:Fallback>
                <p:oleObj name="Equation" r:id="rId10" imgW="342720" imgH="17748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716088"/>
                        <a:ext cx="817563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774700" y="2125663"/>
          <a:ext cx="8159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2" imgW="342720" imgH="164880" progId="Equation.DSMT4">
                  <p:embed/>
                </p:oleObj>
              </mc:Choice>
              <mc:Fallback>
                <p:oleObj name="Equation" r:id="rId12" imgW="342720" imgH="164880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2125663"/>
                        <a:ext cx="81597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376238" y="2738438"/>
          <a:ext cx="17208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4" imgW="863280" imgH="444240" progId="Equation.DSMT4">
                  <p:embed/>
                </p:oleObj>
              </mc:Choice>
              <mc:Fallback>
                <p:oleObj name="Equation" r:id="rId14" imgW="863280" imgH="444240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2738438"/>
                        <a:ext cx="17208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966788" y="3695700"/>
          <a:ext cx="9874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16" imgW="495000" imgH="393480" progId="Equation.DSMT4">
                  <p:embed/>
                </p:oleObj>
              </mc:Choice>
              <mc:Fallback>
                <p:oleObj name="Equation" r:id="rId16" imgW="495000" imgH="393480" progId="Equation.DSMT4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3695700"/>
                        <a:ext cx="987425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973138" y="4584700"/>
          <a:ext cx="8604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18" imgW="431640" imgH="177480" progId="Equation.DSMT4">
                  <p:embed/>
                </p:oleObj>
              </mc:Choice>
              <mc:Fallback>
                <p:oleObj name="Equation" r:id="rId18" imgW="431640" imgH="177480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4584700"/>
                        <a:ext cx="86042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979488" y="5122863"/>
          <a:ext cx="9159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20" imgW="317160" imgH="177480" progId="Equation.DSMT4">
                  <p:embed/>
                </p:oleObj>
              </mc:Choice>
              <mc:Fallback>
                <p:oleObj name="Equation" r:id="rId20" imgW="317160" imgH="177480" progId="Equation.DSMT4">
                  <p:embed/>
                  <p:pic>
                    <p:nvPicPr>
                      <p:cNvPr id="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5122863"/>
                        <a:ext cx="915987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3422650" y="1666875"/>
          <a:ext cx="8175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22" imgW="342720" imgH="177480" progId="Equation.DSMT4">
                  <p:embed/>
                </p:oleObj>
              </mc:Choice>
              <mc:Fallback>
                <p:oleObj name="Equation" r:id="rId22" imgW="342720" imgH="177480" progId="Equation.DSMT4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1666875"/>
                        <a:ext cx="817563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3455988" y="2076450"/>
          <a:ext cx="7858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24" imgW="330120" imgH="177480" progId="Equation.DSMT4">
                  <p:embed/>
                </p:oleObj>
              </mc:Choice>
              <mc:Fallback>
                <p:oleObj name="Equation" r:id="rId24" imgW="330120" imgH="177480" progId="Equation.DSMT4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2076450"/>
                        <a:ext cx="785812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3028950" y="2689225"/>
          <a:ext cx="17462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26" imgW="876240" imgH="444240" progId="Equation.DSMT4">
                  <p:embed/>
                </p:oleObj>
              </mc:Choice>
              <mc:Fallback>
                <p:oleObj name="Equation" r:id="rId26" imgW="876240" imgH="444240" progId="Equation.DSMT4">
                  <p:embed/>
                  <p:pic>
                    <p:nvPicPr>
                      <p:cNvPr id="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2689225"/>
                        <a:ext cx="174625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2933700" y="3690938"/>
          <a:ext cx="26574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28" imgW="1333440" imgH="469800" progId="Equation.DSMT4">
                  <p:embed/>
                </p:oleObj>
              </mc:Choice>
              <mc:Fallback>
                <p:oleObj name="Equation" r:id="rId28" imgW="1333440" imgH="469800" progId="Equation.DSMT4">
                  <p:embed/>
                  <p:pic>
                    <p:nvPicPr>
                      <p:cNvPr id="1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3690938"/>
                        <a:ext cx="265747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2928938" y="4714875"/>
          <a:ext cx="1266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30" imgW="634680" imgH="253800" progId="Equation.DSMT4">
                  <p:embed/>
                </p:oleObj>
              </mc:Choice>
              <mc:Fallback>
                <p:oleObj name="Equation" r:id="rId30" imgW="634680" imgH="253800" progId="Equation.DSMT4">
                  <p:embed/>
                  <p:pic>
                    <p:nvPicPr>
                      <p:cNvPr id="1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4714875"/>
                        <a:ext cx="12668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2881313" y="5232400"/>
          <a:ext cx="14128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2" imgW="520560" imgH="203040" progId="Equation.DSMT4">
                  <p:embed/>
                </p:oleObj>
              </mc:Choice>
              <mc:Fallback>
                <p:oleObj name="Equation" r:id="rId32" imgW="520560" imgH="203040" progId="Equation.DSMT4">
                  <p:embed/>
                  <p:pic>
                    <p:nvPicPr>
                      <p:cNvPr id="1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1313" y="5232400"/>
                        <a:ext cx="1412875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/>
          <p:cNvGraphicFramePr>
            <a:graphicFrameLocks noChangeAspect="1"/>
          </p:cNvGraphicFramePr>
          <p:nvPr/>
        </p:nvGraphicFramePr>
        <p:xfrm>
          <a:off x="6480175" y="1757363"/>
          <a:ext cx="846138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4" imgW="355320" imgH="139680" progId="Equation.DSMT4">
                  <p:embed/>
                </p:oleObj>
              </mc:Choice>
              <mc:Fallback>
                <p:oleObj name="Equation" r:id="rId34" imgW="355320" imgH="139680" progId="Equation.DSMT4">
                  <p:embed/>
                  <p:pic>
                    <p:nvPicPr>
                      <p:cNvPr id="1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5" y="1757363"/>
                        <a:ext cx="846138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8"/>
          <p:cNvGraphicFramePr>
            <a:graphicFrameLocks noChangeAspect="1"/>
          </p:cNvGraphicFramePr>
          <p:nvPr/>
        </p:nvGraphicFramePr>
        <p:xfrm>
          <a:off x="6511925" y="2192338"/>
          <a:ext cx="8159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36" imgW="342720" imgH="139680" progId="Equation.DSMT4">
                  <p:embed/>
                </p:oleObj>
              </mc:Choice>
              <mc:Fallback>
                <p:oleObj name="Equation" r:id="rId36" imgW="342720" imgH="139680" progId="Equation.DSMT4">
                  <p:embed/>
                  <p:pic>
                    <p:nvPicPr>
                      <p:cNvPr id="2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2192338"/>
                        <a:ext cx="8159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6099175" y="2733675"/>
          <a:ext cx="17462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8" imgW="876240" imgH="444240" progId="Equation.DSMT4">
                  <p:embed/>
                </p:oleObj>
              </mc:Choice>
              <mc:Fallback>
                <p:oleObj name="Equation" r:id="rId38" imgW="876240" imgH="444240" progId="Equation.DSMT4">
                  <p:embed/>
                  <p:pic>
                    <p:nvPicPr>
                      <p:cNvPr id="2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2733675"/>
                        <a:ext cx="174625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0"/>
          <p:cNvGraphicFramePr>
            <a:graphicFrameLocks noChangeAspect="1"/>
          </p:cNvGraphicFramePr>
          <p:nvPr/>
        </p:nvGraphicFramePr>
        <p:xfrm>
          <a:off x="6597650" y="3743325"/>
          <a:ext cx="608013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40" imgW="304560" imgH="393480" progId="Equation.DSMT4">
                  <p:embed/>
                </p:oleObj>
              </mc:Choice>
              <mc:Fallback>
                <p:oleObj name="Equation" r:id="rId40" imgW="304560" imgH="393480" progId="Equation.DSMT4">
                  <p:embed/>
                  <p:pic>
                    <p:nvPicPr>
                      <p:cNvPr id="2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3743325"/>
                        <a:ext cx="608013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1"/>
          <p:cNvGraphicFramePr>
            <a:graphicFrameLocks noChangeAspect="1"/>
          </p:cNvGraphicFramePr>
          <p:nvPr/>
        </p:nvGraphicFramePr>
        <p:xfrm>
          <a:off x="7416800" y="3733800"/>
          <a:ext cx="60801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42" imgW="304560" imgH="393480" progId="Equation.DSMT4">
                  <p:embed/>
                </p:oleObj>
              </mc:Choice>
              <mc:Fallback>
                <p:oleObj name="Equation" r:id="rId42" imgW="304560" imgH="393480" progId="Equation.DSMT4">
                  <p:embed/>
                  <p:pic>
                    <p:nvPicPr>
                      <p:cNvPr id="2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800" y="3733800"/>
                        <a:ext cx="608013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/>
          <p:cNvGraphicFramePr>
            <a:graphicFrameLocks noChangeAspect="1"/>
          </p:cNvGraphicFramePr>
          <p:nvPr/>
        </p:nvGraphicFramePr>
        <p:xfrm>
          <a:off x="6540500" y="4665663"/>
          <a:ext cx="8604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44" imgW="279360" imgH="177480" progId="Equation.DSMT4">
                  <p:embed/>
                </p:oleObj>
              </mc:Choice>
              <mc:Fallback>
                <p:oleObj name="Equation" r:id="rId44" imgW="279360" imgH="177480" progId="Equation.DSMT4">
                  <p:embed/>
                  <p:pic>
                    <p:nvPicPr>
                      <p:cNvPr id="2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4665663"/>
                        <a:ext cx="8604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6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444500"/>
            <a:ext cx="8188325" cy="8191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200" dirty="0"/>
              <a:t>Ex: Solve each of the following using </a:t>
            </a:r>
            <a:br>
              <a:rPr lang="en-CA" sz="2200" dirty="0"/>
            </a:br>
            <a:r>
              <a:rPr lang="en-CA" sz="2200" dirty="0"/>
              <a:t>a) Permutation Formula   </a:t>
            </a:r>
            <a:br>
              <a:rPr lang="en-CA" sz="2200" dirty="0"/>
            </a:br>
            <a:r>
              <a:rPr lang="en-CA" sz="2200" dirty="0"/>
              <a:t>B) Fundamental Counting Principle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68325" y="1412875"/>
          <a:ext cx="15255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4" imgW="749160" imgH="228600" progId="Equation.DSMT4">
                  <p:embed/>
                </p:oleObj>
              </mc:Choice>
              <mc:Fallback>
                <p:oleObj name="Equation" r:id="rId4" imgW="749160" imgH="228600" progId="Equation.DSMT4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1412875"/>
                        <a:ext cx="152558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010150" y="1482725"/>
          <a:ext cx="175736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863280" imgH="228600" progId="Equation.DSMT4">
                  <p:embed/>
                </p:oleObj>
              </mc:Choice>
              <mc:Fallback>
                <p:oleObj name="Equation" r:id="rId6" imgW="863280" imgH="228600" progId="Equation.DSMT4">
                  <p:embed/>
                  <p:pic>
                    <p:nvPicPr>
                      <p:cNvPr id="81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1482725"/>
                        <a:ext cx="1757363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695325" y="1981200"/>
          <a:ext cx="1649413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8" imgW="812520" imgH="444240" progId="Equation.DSMT4">
                  <p:embed/>
                </p:oleObj>
              </mc:Choice>
              <mc:Fallback>
                <p:oleObj name="Equation" r:id="rId8" imgW="812520" imgH="44424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981200"/>
                        <a:ext cx="1649413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339725" y="2963863"/>
          <a:ext cx="2655888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10" imgW="1307880" imgH="469800" progId="Equation.DSMT4">
                  <p:embed/>
                </p:oleObj>
              </mc:Choice>
              <mc:Fallback>
                <p:oleObj name="Equation" r:id="rId10" imgW="1307880" imgH="46980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2963863"/>
                        <a:ext cx="2655888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874713" y="3989388"/>
          <a:ext cx="16764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2" imgW="825480" imgH="253800" progId="Equation.DSMT4">
                  <p:embed/>
                </p:oleObj>
              </mc:Choice>
              <mc:Fallback>
                <p:oleObj name="Equation" r:id="rId12" imgW="825480" imgH="253800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989388"/>
                        <a:ext cx="167640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785813" y="4522788"/>
          <a:ext cx="18557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14" imgW="914400" imgH="203040" progId="Equation.DSMT4">
                  <p:embed/>
                </p:oleObj>
              </mc:Choice>
              <mc:Fallback>
                <p:oleObj name="Equation" r:id="rId14" imgW="914400" imgH="203040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522788"/>
                        <a:ext cx="18557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625475" y="4997450"/>
          <a:ext cx="22161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16" imgW="1091880" imgH="253800" progId="Equation.DSMT4">
                  <p:embed/>
                </p:oleObj>
              </mc:Choice>
              <mc:Fallback>
                <p:oleObj name="Equation" r:id="rId16" imgW="1091880" imgH="253800" progId="Equation.DSMT4">
                  <p:embed/>
                  <p:pic>
                    <p:nvPicPr>
                      <p:cNvPr id="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4997450"/>
                        <a:ext cx="22161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644525" y="5613400"/>
          <a:ext cx="9017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18" imgW="444240" imgH="177480" progId="Equation.DSMT4">
                  <p:embed/>
                </p:oleObj>
              </mc:Choice>
              <mc:Fallback>
                <p:oleObj name="Equation" r:id="rId18" imgW="444240" imgH="177480" progId="Equation.DSMT4">
                  <p:embed/>
                  <p:pic>
                    <p:nvPicPr>
                      <p:cNvPr id="1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5613400"/>
                        <a:ext cx="9017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5870575" y="2047875"/>
          <a:ext cx="18065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20" imgW="888840" imgH="444240" progId="Equation.DSMT4">
                  <p:embed/>
                </p:oleObj>
              </mc:Choice>
              <mc:Fallback>
                <p:oleObj name="Equation" r:id="rId20" imgW="888840" imgH="444240" progId="Equation.DSMT4">
                  <p:embed/>
                  <p:pic>
                    <p:nvPicPr>
                      <p:cNvPr id="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75" y="2047875"/>
                        <a:ext cx="1806575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5838825" y="2979738"/>
          <a:ext cx="203676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22" imgW="1002960" imgH="253800" progId="Equation.DSMT4">
                  <p:embed/>
                </p:oleObj>
              </mc:Choice>
              <mc:Fallback>
                <p:oleObj name="Equation" r:id="rId22" imgW="1002960" imgH="253800" progId="Equation.DSMT4">
                  <p:embed/>
                  <p:pic>
                    <p:nvPicPr>
                      <p:cNvPr id="1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5" y="2979738"/>
                        <a:ext cx="2036763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4694238" y="3495675"/>
          <a:ext cx="31972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24" imgW="1574640" imgH="253800" progId="Equation.DSMT4">
                  <p:embed/>
                </p:oleObj>
              </mc:Choice>
              <mc:Fallback>
                <p:oleObj name="Equation" r:id="rId24" imgW="1574640" imgH="253800" progId="Equation.DSMT4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8" y="3495675"/>
                        <a:ext cx="31972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5878513" y="4029075"/>
          <a:ext cx="15208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26" imgW="749160" imgH="253800" progId="Equation.DSMT4">
                  <p:embed/>
                </p:oleObj>
              </mc:Choice>
              <mc:Fallback>
                <p:oleObj name="Equation" r:id="rId26" imgW="749160" imgH="253800" progId="Equation.DSMT4">
                  <p:embed/>
                  <p:pic>
                    <p:nvPicPr>
                      <p:cNvPr id="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4029075"/>
                        <a:ext cx="15208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4"/>
          <p:cNvGraphicFramePr>
            <a:graphicFrameLocks noChangeAspect="1"/>
          </p:cNvGraphicFramePr>
          <p:nvPr/>
        </p:nvGraphicFramePr>
        <p:xfrm>
          <a:off x="5940425" y="4583113"/>
          <a:ext cx="11350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28" imgW="558720" imgH="177480" progId="Equation.DSMT4">
                  <p:embed/>
                </p:oleObj>
              </mc:Choice>
              <mc:Fallback>
                <p:oleObj name="Equation" r:id="rId28" imgW="558720" imgH="177480" progId="Equation.DSMT4">
                  <p:embed/>
                  <p:pic>
                    <p:nvPicPr>
                      <p:cNvPr id="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4583113"/>
                        <a:ext cx="113506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5"/>
          <p:cNvGraphicFramePr>
            <a:graphicFrameLocks noChangeAspect="1"/>
          </p:cNvGraphicFramePr>
          <p:nvPr/>
        </p:nvGraphicFramePr>
        <p:xfrm>
          <a:off x="5995988" y="5040313"/>
          <a:ext cx="67151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30" imgW="330120" imgH="177480" progId="Equation.DSMT4">
                  <p:embed/>
                </p:oleObj>
              </mc:Choice>
              <mc:Fallback>
                <p:oleObj name="Equation" r:id="rId30" imgW="330120" imgH="177480" progId="Equation.DSMT4">
                  <p:embed/>
                  <p:pic>
                    <p:nvPicPr>
                      <p:cNvPr id="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5988" y="5040313"/>
                        <a:ext cx="671512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/>
        </p:nvGraphicFramePr>
        <p:xfrm>
          <a:off x="1828800" y="5591175"/>
          <a:ext cx="6953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32" imgW="342720" imgH="177480" progId="Equation.DSMT4">
                  <p:embed/>
                </p:oleObj>
              </mc:Choice>
              <mc:Fallback>
                <p:oleObj name="Equation" r:id="rId32" imgW="342720" imgH="177480" progId="Equation.DSMT4">
                  <p:embed/>
                  <p:pic>
                    <p:nvPicPr>
                      <p:cNvPr id="2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591175"/>
                        <a:ext cx="6953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658813" y="5715000"/>
            <a:ext cx="860425" cy="2286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8288" y="2057400"/>
            <a:ext cx="39338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When using FCP, you know that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there will be 2 spaces because </a:t>
            </a:r>
            <a:r>
              <a:rPr lang="en-CA" i="1" dirty="0">
                <a:solidFill>
                  <a:srgbClr val="FF0000"/>
                </a:solidFill>
                <a:latin typeface="+mj-lt"/>
              </a:rPr>
              <a:t>r = 2</a:t>
            </a:r>
          </a:p>
        </p:txBody>
      </p:sp>
      <p:graphicFrame>
        <p:nvGraphicFramePr>
          <p:cNvPr id="75" name="Object 18"/>
          <p:cNvGraphicFramePr>
            <a:graphicFrameLocks noChangeAspect="1"/>
          </p:cNvGraphicFramePr>
          <p:nvPr/>
        </p:nvGraphicFramePr>
        <p:xfrm>
          <a:off x="1065213" y="2876550"/>
          <a:ext cx="199548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4" imgW="711000" imgH="164880" progId="Equation.DSMT4">
                  <p:embed/>
                </p:oleObj>
              </mc:Choice>
              <mc:Fallback>
                <p:oleObj name="Equation" r:id="rId34" imgW="711000" imgH="164880" progId="Equation.DSMT4">
                  <p:embed/>
                  <p:pic>
                    <p:nvPicPr>
                      <p:cNvPr id="7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876550"/>
                        <a:ext cx="1995487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/>
        </p:nvGraphicFramePr>
        <p:xfrm>
          <a:off x="1276350" y="2889250"/>
          <a:ext cx="7461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36" imgW="266400" imgH="139680" progId="Equation.DSMT4">
                  <p:embed/>
                </p:oleObj>
              </mc:Choice>
              <mc:Fallback>
                <p:oleObj name="Equation" r:id="rId36" imgW="266400" imgH="139680" progId="Equation.DSMT4">
                  <p:embed/>
                  <p:pic>
                    <p:nvPicPr>
                      <p:cNvPr id="2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2889250"/>
                        <a:ext cx="7461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0"/>
          <p:cNvGraphicFramePr>
            <a:graphicFrameLocks noChangeAspect="1"/>
          </p:cNvGraphicFramePr>
          <p:nvPr/>
        </p:nvGraphicFramePr>
        <p:xfrm>
          <a:off x="2033588" y="2817813"/>
          <a:ext cx="12604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38" imgW="545760" imgH="253800" progId="Equation.DSMT4">
                  <p:embed/>
                </p:oleObj>
              </mc:Choice>
              <mc:Fallback>
                <p:oleObj name="Equation" r:id="rId38" imgW="545760" imgH="253800" progId="Equation.DSMT4">
                  <p:embed/>
                  <p:pic>
                    <p:nvPicPr>
                      <p:cNvPr id="2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2817813"/>
                        <a:ext cx="12604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1"/>
          <p:cNvGraphicFramePr>
            <a:graphicFrameLocks noChangeAspect="1"/>
          </p:cNvGraphicFramePr>
          <p:nvPr/>
        </p:nvGraphicFramePr>
        <p:xfrm>
          <a:off x="3267075" y="2874963"/>
          <a:ext cx="43973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40" imgW="190440" imgH="177480" progId="Equation.DSMT4">
                  <p:embed/>
                </p:oleObj>
              </mc:Choice>
              <mc:Fallback>
                <p:oleObj name="Equation" r:id="rId40" imgW="190440" imgH="177480" progId="Equation.DSMT4">
                  <p:embed/>
                  <p:pic>
                    <p:nvPicPr>
                      <p:cNvPr id="2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2874963"/>
                        <a:ext cx="439738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74663" y="3313113"/>
            <a:ext cx="3627437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Just find 2 consecutive numbers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that multiply to 56 </a:t>
            </a:r>
            <a:endParaRPr lang="en-CA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29" name="Object 22"/>
          <p:cNvGraphicFramePr>
            <a:graphicFrameLocks noChangeAspect="1"/>
          </p:cNvGraphicFramePr>
          <p:nvPr/>
        </p:nvGraphicFramePr>
        <p:xfrm>
          <a:off x="1431925" y="2836863"/>
          <a:ext cx="172878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42" imgW="749160" imgH="203040" progId="Equation.DSMT4">
                  <p:embed/>
                </p:oleObj>
              </mc:Choice>
              <mc:Fallback>
                <p:oleObj name="Equation" r:id="rId42" imgW="749160" imgH="203040" progId="Equation.DSMT4">
                  <p:embed/>
                  <p:pic>
                    <p:nvPicPr>
                      <p:cNvPr id="2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2836863"/>
                        <a:ext cx="1728788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17500" y="3989388"/>
            <a:ext cx="2192338" cy="430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Therefore </a:t>
            </a:r>
            <a:r>
              <a:rPr lang="en-CA" sz="2200" i="1" dirty="0">
                <a:solidFill>
                  <a:srgbClr val="FF0000"/>
                </a:solidFill>
                <a:latin typeface="+mj-lt"/>
              </a:rPr>
              <a:t>n = 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37100" y="2128838"/>
            <a:ext cx="37179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When using FCP, you know that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the first number is 7</a:t>
            </a:r>
            <a:endParaRPr lang="en-CA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59300" y="2865438"/>
            <a:ext cx="4383088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To solve for “r”, just decide how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many consecutive numbers to multiply </a:t>
            </a:r>
            <a:endParaRPr lang="en-CA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3" name="Object 23"/>
          <p:cNvGraphicFramePr>
            <a:graphicFrameLocks noChangeAspect="1"/>
          </p:cNvGraphicFramePr>
          <p:nvPr/>
        </p:nvGraphicFramePr>
        <p:xfrm>
          <a:off x="5530850" y="3538538"/>
          <a:ext cx="6445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44" imgW="317160" imgH="177480" progId="Equation.DSMT4">
                  <p:embed/>
                </p:oleObj>
              </mc:Choice>
              <mc:Fallback>
                <p:oleObj name="Equation" r:id="rId44" imgW="317160" imgH="177480" progId="Equation.DSMT4">
                  <p:embed/>
                  <p:pic>
                    <p:nvPicPr>
                      <p:cNvPr id="3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850" y="3538538"/>
                        <a:ext cx="6445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4"/>
          <p:cNvGraphicFramePr>
            <a:graphicFrameLocks noChangeAspect="1"/>
          </p:cNvGraphicFramePr>
          <p:nvPr/>
        </p:nvGraphicFramePr>
        <p:xfrm>
          <a:off x="6691313" y="3540125"/>
          <a:ext cx="6445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46" imgW="317160" imgH="164880" progId="Equation.DSMT4">
                  <p:embed/>
                </p:oleObj>
              </mc:Choice>
              <mc:Fallback>
                <p:oleObj name="Equation" r:id="rId46" imgW="317160" imgH="164880" progId="Equation.DSMT4">
                  <p:embed/>
                  <p:pic>
                    <p:nvPicPr>
                      <p:cNvPr id="3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3540125"/>
                        <a:ext cx="644525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5"/>
          <p:cNvGraphicFramePr>
            <a:graphicFrameLocks noChangeAspect="1"/>
          </p:cNvGraphicFramePr>
          <p:nvPr/>
        </p:nvGraphicFramePr>
        <p:xfrm>
          <a:off x="6191250" y="3530600"/>
          <a:ext cx="4127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48" imgW="203040" imgH="177480" progId="Equation.DSMT4">
                  <p:embed/>
                </p:oleObj>
              </mc:Choice>
              <mc:Fallback>
                <p:oleObj name="Equation" r:id="rId48" imgW="203040" imgH="177480" progId="Equation.DSMT4">
                  <p:embed/>
                  <p:pic>
                    <p:nvPicPr>
                      <p:cNvPr id="3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3530600"/>
                        <a:ext cx="4127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6"/>
          <p:cNvGraphicFramePr>
            <a:graphicFrameLocks noChangeAspect="1"/>
          </p:cNvGraphicFramePr>
          <p:nvPr/>
        </p:nvGraphicFramePr>
        <p:xfrm>
          <a:off x="6670675" y="3532188"/>
          <a:ext cx="8001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50" imgW="393480" imgH="177480" progId="Equation.DSMT4">
                  <p:embed/>
                </p:oleObj>
              </mc:Choice>
              <mc:Fallback>
                <p:oleObj name="Equation" r:id="rId50" imgW="393480" imgH="177480" progId="Equation.DSMT4">
                  <p:embed/>
                  <p:pic>
                    <p:nvPicPr>
                      <p:cNvPr id="3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3532188"/>
                        <a:ext cx="8001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ight Brace 36"/>
          <p:cNvSpPr/>
          <p:nvPr/>
        </p:nvSpPr>
        <p:spPr>
          <a:xfrm rot="5400000">
            <a:off x="5911057" y="3415506"/>
            <a:ext cx="220662" cy="1082675"/>
          </a:xfrm>
          <a:prstGeom prst="rightBrace">
            <a:avLst>
              <a:gd name="adj1" fmla="val 26852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5181600" y="4167188"/>
            <a:ext cx="19113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3 terms, so </a:t>
            </a:r>
            <a:r>
              <a:rPr lang="en-CA" i="1" dirty="0">
                <a:solidFill>
                  <a:srgbClr val="FF0000"/>
                </a:solidFill>
                <a:latin typeface="+mj-lt"/>
              </a:rPr>
              <a:t>r = 3</a:t>
            </a:r>
          </a:p>
        </p:txBody>
      </p:sp>
      <p:sp>
        <p:nvSpPr>
          <p:cNvPr id="822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5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30" grpId="0"/>
      <p:bldP spid="31" grpId="0"/>
      <p:bldP spid="32" grpId="0"/>
      <p:bldP spid="37" grpId="0" animBg="1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14675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Factorials:</a:t>
            </a:r>
          </a:p>
        </p:txBody>
      </p:sp>
      <p:sp>
        <p:nvSpPr>
          <p:cNvPr id="105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928688"/>
            <a:ext cx="8286750" cy="785812"/>
          </a:xfrm>
        </p:spPr>
        <p:txBody>
          <a:bodyPr/>
          <a:lstStyle/>
          <a:p>
            <a:pPr eaLnBrk="1" hangingPunct="1"/>
            <a:r>
              <a:rPr lang="en-CA" sz="2100" dirty="0"/>
              <a:t>Factorials: The product of all consecutive positive integers from 1 to “</a:t>
            </a:r>
            <a:r>
              <a:rPr lang="en-CA" sz="2100" i="1" dirty="0"/>
              <a:t>n</a:t>
            </a:r>
            <a:r>
              <a:rPr lang="en-CA" sz="2100" dirty="0"/>
              <a:t>”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928938" y="285750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77480" imgH="177480" progId="Equation.DSMT4">
                  <p:embed/>
                </p:oleObj>
              </mc:Choice>
              <mc:Fallback>
                <p:oleObj name="Equation" r:id="rId4" imgW="177480" imgH="177480" progId="Equation.DSMT4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285750"/>
                        <a:ext cx="563562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88950" y="1785938"/>
          <a:ext cx="6302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66400" imgH="177480" progId="Equation.DSMT4">
                  <p:embed/>
                </p:oleObj>
              </mc:Choice>
              <mc:Fallback>
                <p:oleObj name="Equation" r:id="rId6" imgW="266400" imgH="17748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1785938"/>
                        <a:ext cx="6302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68413" y="1784350"/>
          <a:ext cx="5413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228600" imgH="164880" progId="Equation.DSMT4">
                  <p:embed/>
                </p:oleObj>
              </mc:Choice>
              <mc:Fallback>
                <p:oleObj name="Equation" r:id="rId8" imgW="228600" imgH="16488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1784350"/>
                        <a:ext cx="541337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860550" y="1800225"/>
          <a:ext cx="241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01520" imgH="164880" progId="Equation.DSMT4">
                  <p:embed/>
                </p:oleObj>
              </mc:Choice>
              <mc:Fallback>
                <p:oleObj name="Equation" r:id="rId10" imgW="101520" imgH="16488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550" y="1800225"/>
                        <a:ext cx="2413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14338" y="2379663"/>
          <a:ext cx="7207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304560" imgH="177480" progId="Equation.DSMT4">
                  <p:embed/>
                </p:oleObj>
              </mc:Choice>
              <mc:Fallback>
                <p:oleObj name="Equation" r:id="rId12" imgW="304560" imgH="17748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2379663"/>
                        <a:ext cx="7207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49350" y="2393950"/>
          <a:ext cx="1050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444240" imgH="164880" progId="Equation.DSMT4">
                  <p:embed/>
                </p:oleObj>
              </mc:Choice>
              <mc:Fallback>
                <p:oleObj name="Equation" r:id="rId14" imgW="444240" imgH="16488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2393950"/>
                        <a:ext cx="10509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257425" y="2395538"/>
          <a:ext cx="3000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395538"/>
                        <a:ext cx="300038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8625" y="3035300"/>
          <a:ext cx="6905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291960" imgH="177480" progId="Equation.DSMT4">
                  <p:embed/>
                </p:oleObj>
              </mc:Choice>
              <mc:Fallback>
                <p:oleObj name="Equation" r:id="rId18" imgW="291960" imgH="177480" progId="Equation.DSMT4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035300"/>
                        <a:ext cx="6905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154113" y="3035300"/>
          <a:ext cx="153193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647640" imgH="177480" progId="Equation.DSMT4">
                  <p:embed/>
                </p:oleObj>
              </mc:Choice>
              <mc:Fallback>
                <p:oleObj name="Equation" r:id="rId20" imgW="647640" imgH="177480" progId="Equation.DSMT4">
                  <p:embed/>
                  <p:pic>
                    <p:nvPicPr>
                      <p:cNvPr id="1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3035300"/>
                        <a:ext cx="1531937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14338" y="3690938"/>
          <a:ext cx="7207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304560" imgH="177480" progId="Equation.DSMT4">
                  <p:embed/>
                </p:oleObj>
              </mc:Choice>
              <mc:Fallback>
                <p:oleObj name="Equation" r:id="rId22" imgW="304560" imgH="177480" progId="Equation.DSMT4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3690938"/>
                        <a:ext cx="7207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127125" y="3690938"/>
          <a:ext cx="20415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863280" imgH="177480" progId="Equation.DSMT4">
                  <p:embed/>
                </p:oleObj>
              </mc:Choice>
              <mc:Fallback>
                <p:oleObj name="Equation" r:id="rId24" imgW="863280" imgH="177480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3690938"/>
                        <a:ext cx="20415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28625" y="4346575"/>
          <a:ext cx="6905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291960" imgH="177480" progId="Equation.DSMT4">
                  <p:embed/>
                </p:oleObj>
              </mc:Choice>
              <mc:Fallback>
                <p:oleObj name="Equation" r:id="rId26" imgW="291960" imgH="177480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346575"/>
                        <a:ext cx="6905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1162050" y="4346575"/>
          <a:ext cx="25225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8" imgW="1066680" imgH="177480" progId="Equation.DSMT4">
                  <p:embed/>
                </p:oleObj>
              </mc:Choice>
              <mc:Fallback>
                <p:oleObj name="Equation" r:id="rId28" imgW="1066680" imgH="177480" progId="Equation.DSMT4">
                  <p:embed/>
                  <p:pic>
                    <p:nvPicPr>
                      <p:cNvPr id="10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4346575"/>
                        <a:ext cx="2522538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428625" y="5002213"/>
          <a:ext cx="6905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0" imgW="291960" imgH="177480" progId="Equation.DSMT4">
                  <p:embed/>
                </p:oleObj>
              </mc:Choice>
              <mc:Fallback>
                <p:oleObj name="Equation" r:id="rId30" imgW="291960" imgH="177480" progId="Equation.DSMT4">
                  <p:embed/>
                  <p:pic>
                    <p:nvPicPr>
                      <p:cNvPr id="10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5002213"/>
                        <a:ext cx="690563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1120775" y="5002213"/>
          <a:ext cx="30321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2" imgW="1282680" imgH="177480" progId="Equation.DSMT4">
                  <p:embed/>
                </p:oleObj>
              </mc:Choice>
              <mc:Fallback>
                <p:oleObj name="Equation" r:id="rId32" imgW="1282680" imgH="177480" progId="Equation.DSMT4">
                  <p:embed/>
                  <p:pic>
                    <p:nvPicPr>
                      <p:cNvPr id="1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5002213"/>
                        <a:ext cx="30321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414338" y="5656263"/>
          <a:ext cx="7207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4" imgW="304560" imgH="177480" progId="Equation.DSMT4">
                  <p:embed/>
                </p:oleObj>
              </mc:Choice>
              <mc:Fallback>
                <p:oleObj name="Equation" r:id="rId34" imgW="304560" imgH="177480" progId="Equation.DSMT4">
                  <p:embed/>
                  <p:pic>
                    <p:nvPicPr>
                      <p:cNvPr id="10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5656263"/>
                        <a:ext cx="7207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1106488" y="5656263"/>
          <a:ext cx="354488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6" imgW="1498320" imgH="177480" progId="Equation.DSMT4">
                  <p:embed/>
                </p:oleObj>
              </mc:Choice>
              <mc:Fallback>
                <p:oleObj name="Equation" r:id="rId36" imgW="1498320" imgH="177480" progId="Equation.DSMT4">
                  <p:embed/>
                  <p:pic>
                    <p:nvPicPr>
                      <p:cNvPr id="10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5656263"/>
                        <a:ext cx="3544887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2759075" y="3036888"/>
          <a:ext cx="3000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8" imgW="126720" imgH="177480" progId="Equation.DSMT4">
                  <p:embed/>
                </p:oleObj>
              </mc:Choice>
              <mc:Fallback>
                <p:oleObj name="Equation" r:id="rId38" imgW="126720" imgH="177480" progId="Equation.DSMT4">
                  <p:embed/>
                  <p:pic>
                    <p:nvPicPr>
                      <p:cNvPr id="10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75" y="3036888"/>
                        <a:ext cx="3000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3155950" y="3690938"/>
          <a:ext cx="5095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0" imgW="215640" imgH="164880" progId="Equation.DSMT4">
                  <p:embed/>
                </p:oleObj>
              </mc:Choice>
              <mc:Fallback>
                <p:oleObj name="Equation" r:id="rId40" imgW="215640" imgH="164880" progId="Equation.DSMT4">
                  <p:embed/>
                  <p:pic>
                    <p:nvPicPr>
                      <p:cNvPr id="10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3690938"/>
                        <a:ext cx="509588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3690938" y="4332288"/>
          <a:ext cx="6588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2" imgW="279360" imgH="177480" progId="Equation.DSMT4">
                  <p:embed/>
                </p:oleObj>
              </mc:Choice>
              <mc:Fallback>
                <p:oleObj name="Equation" r:id="rId42" imgW="279360" imgH="177480" progId="Equation.DSMT4">
                  <p:embed/>
                  <p:pic>
                    <p:nvPicPr>
                      <p:cNvPr id="10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0938" y="4332288"/>
                        <a:ext cx="6588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4210050" y="4972050"/>
          <a:ext cx="6889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4" imgW="291960" imgH="177480" progId="Equation.DSMT4">
                  <p:embed/>
                </p:oleObj>
              </mc:Choice>
              <mc:Fallback>
                <p:oleObj name="Equation" r:id="rId44" imgW="291960" imgH="177480" progId="Equation.DSMT4">
                  <p:embed/>
                  <p:pic>
                    <p:nvPicPr>
                      <p:cNvPr id="10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0" y="4972050"/>
                        <a:ext cx="68897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/>
        </p:nvGraphicFramePr>
        <p:xfrm>
          <a:off x="4672013" y="5689600"/>
          <a:ext cx="8683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6" imgW="368280" imgH="177480" progId="Equation.DSMT4">
                  <p:embed/>
                </p:oleObj>
              </mc:Choice>
              <mc:Fallback>
                <p:oleObj name="Equation" r:id="rId46" imgW="368280" imgH="177480" progId="Equation.DSMT4">
                  <p:embed/>
                  <p:pic>
                    <p:nvPicPr>
                      <p:cNvPr id="10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5689600"/>
                        <a:ext cx="8683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5672138" y="1816100"/>
          <a:ext cx="6905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8" imgW="291960" imgH="177480" progId="Equation.DSMT4">
                  <p:embed/>
                </p:oleObj>
              </mc:Choice>
              <mc:Fallback>
                <p:oleObj name="Equation" r:id="rId48" imgW="291960" imgH="177480" progId="Equation.DSMT4">
                  <p:embed/>
                  <p:pic>
                    <p:nvPicPr>
                      <p:cNvPr id="104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2138" y="1816100"/>
                        <a:ext cx="6905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6432550" y="1831975"/>
          <a:ext cx="241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0" imgW="101520" imgH="164880" progId="Equation.DSMT4">
                  <p:embed/>
                </p:oleObj>
              </mc:Choice>
              <mc:Fallback>
                <p:oleObj name="Equation" r:id="rId50" imgW="101520" imgH="164880" progId="Equation.DSMT4">
                  <p:embed/>
                  <p:pic>
                    <p:nvPicPr>
                      <p:cNvPr id="104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550" y="1831975"/>
                        <a:ext cx="2413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5203825" y="2292350"/>
          <a:ext cx="12001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1" imgW="507960" imgH="253800" progId="Equation.DSMT4">
                  <p:embed/>
                </p:oleObj>
              </mc:Choice>
              <mc:Fallback>
                <p:oleObj name="Equation" r:id="rId51" imgW="507960" imgH="253800" progId="Equation.DSMT4">
                  <p:embed/>
                  <p:pic>
                    <p:nvPicPr>
                      <p:cNvPr id="10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2292350"/>
                        <a:ext cx="12001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6419850" y="2351088"/>
          <a:ext cx="904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3" imgW="380880" imgH="190440" progId="Equation.DSMT4">
                  <p:embed/>
                </p:oleObj>
              </mc:Choice>
              <mc:Fallback>
                <p:oleObj name="Equation" r:id="rId53" imgW="380880" imgH="190440" progId="Equation.DSMT4">
                  <p:embed/>
                  <p:pic>
                    <p:nvPicPr>
                      <p:cNvPr id="105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2351088"/>
                        <a:ext cx="904875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5197475" y="2954338"/>
            <a:ext cx="299878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Can’t take the factorial 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of a negative number</a:t>
            </a:r>
          </a:p>
        </p:txBody>
      </p:sp>
      <p:sp>
        <p:nvSpPr>
          <p:cNvPr id="105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55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CA" sz="2500" dirty="0"/>
              <a:t>Practice: Evaluate each of the following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69888" y="1131888"/>
          <a:ext cx="14351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698400" imgH="215640" progId="Equation.DSMT4">
                  <p:embed/>
                </p:oleObj>
              </mc:Choice>
              <mc:Fallback>
                <p:oleObj name="Equation" r:id="rId4" imgW="698400" imgH="215640" progId="Equation.DSMT4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131888"/>
                        <a:ext cx="143510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40533"/>
              </p:ext>
            </p:extLst>
          </p:nvPr>
        </p:nvGraphicFramePr>
        <p:xfrm>
          <a:off x="2967037" y="958850"/>
          <a:ext cx="16176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787320" imgH="431640" progId="Equation.DSMT4">
                  <p:embed/>
                </p:oleObj>
              </mc:Choice>
              <mc:Fallback>
                <p:oleObj name="Equation" r:id="rId6" imgW="787320" imgH="43164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7" y="958850"/>
                        <a:ext cx="161766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265650"/>
              </p:ext>
            </p:extLst>
          </p:nvPr>
        </p:nvGraphicFramePr>
        <p:xfrm>
          <a:off x="6182518" y="881063"/>
          <a:ext cx="190341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927000" imgH="431640" progId="Equation.DSMT4">
                  <p:embed/>
                </p:oleObj>
              </mc:Choice>
              <mc:Fallback>
                <p:oleObj name="Equation" r:id="rId8" imgW="927000" imgH="43164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2518" y="881063"/>
                        <a:ext cx="190341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295816"/>
              </p:ext>
            </p:extLst>
          </p:nvPr>
        </p:nvGraphicFramePr>
        <p:xfrm>
          <a:off x="363806" y="3170237"/>
          <a:ext cx="20335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990360" imgH="431640" progId="Equation.DSMT4">
                  <p:embed/>
                </p:oleObj>
              </mc:Choice>
              <mc:Fallback>
                <p:oleObj name="Equation" r:id="rId10" imgW="990360" imgH="43164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06" y="3170237"/>
                        <a:ext cx="203358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65150" y="1709738"/>
          <a:ext cx="166687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812520" imgH="253800" progId="Equation.DSMT4">
                  <p:embed/>
                </p:oleObj>
              </mc:Choice>
              <mc:Fallback>
                <p:oleObj name="Equation" r:id="rId12" imgW="812520" imgH="253800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1709738"/>
                        <a:ext cx="166687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571500" y="2276475"/>
          <a:ext cx="9382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457200" imgH="164880" progId="Equation.DSMT4">
                  <p:embed/>
                </p:oleObj>
              </mc:Choice>
              <mc:Fallback>
                <p:oleObj name="Equation" r:id="rId14" imgW="457200" imgH="164880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276475"/>
                        <a:ext cx="938213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11228"/>
              </p:ext>
            </p:extLst>
          </p:nvPr>
        </p:nvGraphicFramePr>
        <p:xfrm>
          <a:off x="2525712" y="1890713"/>
          <a:ext cx="297815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739880" imgH="457200" progId="Equation.DSMT4">
                  <p:embed/>
                </p:oleObj>
              </mc:Choice>
              <mc:Fallback>
                <p:oleObj name="Equation" r:id="rId16" imgW="1739880" imgH="457200" progId="Equation.DSMT4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12" y="1890713"/>
                        <a:ext cx="2978150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558483"/>
              </p:ext>
            </p:extLst>
          </p:nvPr>
        </p:nvGraphicFramePr>
        <p:xfrm>
          <a:off x="5129212" y="1933575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64880" imgH="177480" progId="Equation.DSMT4">
                  <p:embed/>
                </p:oleObj>
              </mc:Choice>
              <mc:Fallback>
                <p:oleObj name="Equation" r:id="rId18" imgW="164880" imgH="177480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2" y="1933575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flipV="1">
            <a:off x="3217862" y="1984375"/>
            <a:ext cx="231775" cy="233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431485"/>
              </p:ext>
            </p:extLst>
          </p:nvPr>
        </p:nvGraphicFramePr>
        <p:xfrm>
          <a:off x="3281362" y="2346325"/>
          <a:ext cx="18272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1066680" imgH="253800" progId="Equation.DSMT4">
                  <p:embed/>
                </p:oleObj>
              </mc:Choice>
              <mc:Fallback>
                <p:oleObj name="Equation" r:id="rId20" imgW="1066680" imgH="253800" progId="Equation.DSMT4">
                  <p:embed/>
                  <p:pic>
                    <p:nvPicPr>
                      <p:cNvPr id="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362" y="2346325"/>
                        <a:ext cx="18272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3384550" y="2427288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587750" y="1992313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754437" y="2435225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943350" y="1984375"/>
            <a:ext cx="231775" cy="233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110037" y="2427288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298950" y="1978025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465637" y="2420938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654550" y="1970088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821237" y="2413000"/>
            <a:ext cx="231775" cy="2317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768935"/>
              </p:ext>
            </p:extLst>
          </p:nvPr>
        </p:nvGraphicFramePr>
        <p:xfrm>
          <a:off x="2509837" y="2027238"/>
          <a:ext cx="8048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469800" imgH="177480" progId="Equation.DSMT4">
                  <p:embed/>
                </p:oleObj>
              </mc:Choice>
              <mc:Fallback>
                <p:oleObj name="Equation" r:id="rId22" imgW="469800" imgH="177480" progId="Equation.DSMT4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7" y="2027238"/>
                        <a:ext cx="80486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026808"/>
              </p:ext>
            </p:extLst>
          </p:nvPr>
        </p:nvGraphicFramePr>
        <p:xfrm>
          <a:off x="3386137" y="2025650"/>
          <a:ext cx="4127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241200" imgH="177480" progId="Equation.DSMT4">
                  <p:embed/>
                </p:oleObj>
              </mc:Choice>
              <mc:Fallback>
                <p:oleObj name="Equation" r:id="rId24" imgW="241200" imgH="177480" progId="Equation.DSMT4">
                  <p:embed/>
                  <p:pic>
                    <p:nvPicPr>
                      <p:cNvPr id="2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137" y="2025650"/>
                        <a:ext cx="41275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569517"/>
              </p:ext>
            </p:extLst>
          </p:nvPr>
        </p:nvGraphicFramePr>
        <p:xfrm>
          <a:off x="2551112" y="2565400"/>
          <a:ext cx="7397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431640" imgH="177480" progId="Equation.DSMT4">
                  <p:embed/>
                </p:oleObj>
              </mc:Choice>
              <mc:Fallback>
                <p:oleObj name="Equation" r:id="rId26" imgW="431640" imgH="177480" progId="Equation.DSMT4">
                  <p:embed/>
                  <p:pic>
                    <p:nvPicPr>
                      <p:cNvPr id="2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2" y="2565400"/>
                        <a:ext cx="7397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260663"/>
              </p:ext>
            </p:extLst>
          </p:nvPr>
        </p:nvGraphicFramePr>
        <p:xfrm>
          <a:off x="6280150" y="1804988"/>
          <a:ext cx="240982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1447560" imgH="431640" progId="Equation.DSMT4">
                  <p:embed/>
                </p:oleObj>
              </mc:Choice>
              <mc:Fallback>
                <p:oleObj name="Equation" r:id="rId28" imgW="1447560" imgH="431640" progId="Equation.DSMT4">
                  <p:embed/>
                  <p:pic>
                    <p:nvPicPr>
                      <p:cNvPr id="2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0150" y="1804988"/>
                        <a:ext cx="240982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483480"/>
              </p:ext>
            </p:extLst>
          </p:nvPr>
        </p:nvGraphicFramePr>
        <p:xfrm>
          <a:off x="6742112" y="1849438"/>
          <a:ext cx="116363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761760" imgH="253800" progId="Equation.DSMT4">
                  <p:embed/>
                </p:oleObj>
              </mc:Choice>
              <mc:Fallback>
                <p:oleObj name="Equation" r:id="rId30" imgW="761760" imgH="253800" progId="Equation.DSMT4">
                  <p:embed/>
                  <p:pic>
                    <p:nvPicPr>
                      <p:cNvPr id="2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2112" y="1849438"/>
                        <a:ext cx="116363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001803"/>
              </p:ext>
            </p:extLst>
          </p:nvPr>
        </p:nvGraphicFramePr>
        <p:xfrm>
          <a:off x="7948612" y="1862138"/>
          <a:ext cx="4460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291960" imgH="253800" progId="Equation.DSMT4">
                  <p:embed/>
                </p:oleObj>
              </mc:Choice>
              <mc:Fallback>
                <p:oleObj name="Equation" r:id="rId32" imgW="291960" imgH="253800" progId="Equation.DSMT4">
                  <p:embed/>
                  <p:pic>
                    <p:nvPicPr>
                      <p:cNvPr id="2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612" y="1862138"/>
                        <a:ext cx="44608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 flipV="1">
            <a:off x="7353300" y="1908175"/>
            <a:ext cx="315912" cy="2159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437437" y="2300288"/>
            <a:ext cx="303213" cy="1952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523939"/>
              </p:ext>
            </p:extLst>
          </p:nvPr>
        </p:nvGraphicFramePr>
        <p:xfrm>
          <a:off x="6254358" y="2662006"/>
          <a:ext cx="118427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711000" imgH="177480" progId="Equation.DSMT4">
                  <p:embed/>
                </p:oleObj>
              </mc:Choice>
              <mc:Fallback>
                <p:oleObj name="Equation" r:id="rId34" imgW="711000" imgH="177480" progId="Equation.DSMT4">
                  <p:embed/>
                  <p:pic>
                    <p:nvPicPr>
                      <p:cNvPr id="3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358" y="2662006"/>
                        <a:ext cx="1184275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266152"/>
              </p:ext>
            </p:extLst>
          </p:nvPr>
        </p:nvGraphicFramePr>
        <p:xfrm>
          <a:off x="7550266" y="2677007"/>
          <a:ext cx="655637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6" imgW="393480" imgH="177480" progId="Equation.DSMT4">
                  <p:embed/>
                </p:oleObj>
              </mc:Choice>
              <mc:Fallback>
                <p:oleObj name="Equation" r:id="rId36" imgW="393480" imgH="177480" progId="Equation.DSMT4">
                  <p:embed/>
                  <p:pic>
                    <p:nvPicPr>
                      <p:cNvPr id="3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266" y="2677007"/>
                        <a:ext cx="655637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46870"/>
              </p:ext>
            </p:extLst>
          </p:nvPr>
        </p:nvGraphicFramePr>
        <p:xfrm>
          <a:off x="371475" y="4100512"/>
          <a:ext cx="147478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8" imgW="774360" imgH="431640" progId="Equation.DSMT4">
                  <p:embed/>
                </p:oleObj>
              </mc:Choice>
              <mc:Fallback>
                <p:oleObj name="Equation" r:id="rId38" imgW="774360" imgH="431640" progId="Equation.DSMT4">
                  <p:embed/>
                  <p:pic>
                    <p:nvPicPr>
                      <p:cNvPr id="3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4100512"/>
                        <a:ext cx="1474787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46365"/>
              </p:ext>
            </p:extLst>
          </p:nvPr>
        </p:nvGraphicFramePr>
        <p:xfrm>
          <a:off x="392112" y="4989512"/>
          <a:ext cx="15557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0" imgW="1104840" imgH="457200" progId="Equation.DSMT4">
                  <p:embed/>
                </p:oleObj>
              </mc:Choice>
              <mc:Fallback>
                <p:oleObj name="Equation" r:id="rId40" imgW="1104840" imgH="457200" progId="Equation.DSMT4">
                  <p:embed/>
                  <p:pic>
                    <p:nvPicPr>
                      <p:cNvPr id="3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2" y="4989512"/>
                        <a:ext cx="15557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232392"/>
              </p:ext>
            </p:extLst>
          </p:nvPr>
        </p:nvGraphicFramePr>
        <p:xfrm>
          <a:off x="349250" y="5794374"/>
          <a:ext cx="17113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2" imgW="939600" imgH="177480" progId="Equation.DSMT4">
                  <p:embed/>
                </p:oleObj>
              </mc:Choice>
              <mc:Fallback>
                <p:oleObj name="Equation" r:id="rId42" imgW="939600" imgH="177480" progId="Equation.DSMT4">
                  <p:embed/>
                  <p:pic>
                    <p:nvPicPr>
                      <p:cNvPr id="3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5794374"/>
                        <a:ext cx="17113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>
          <a:xfrm flipV="1">
            <a:off x="1489075" y="5056187"/>
            <a:ext cx="315912" cy="2159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098550" y="5413374"/>
            <a:ext cx="303212" cy="1952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018120"/>
              </p:ext>
            </p:extLst>
          </p:nvPr>
        </p:nvGraphicFramePr>
        <p:xfrm>
          <a:off x="293687" y="6251574"/>
          <a:ext cx="8794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4" imgW="419040" imgH="177480" progId="Equation.DSMT4">
                  <p:embed/>
                </p:oleObj>
              </mc:Choice>
              <mc:Fallback>
                <p:oleObj name="Equation" r:id="rId44" imgW="419040" imgH="177480" progId="Equation.DSMT4">
                  <p:embed/>
                  <p:pic>
                    <p:nvPicPr>
                      <p:cNvPr id="4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" y="6251574"/>
                        <a:ext cx="8794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6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4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635716"/>
              </p:ext>
            </p:extLst>
          </p:nvPr>
        </p:nvGraphicFramePr>
        <p:xfrm>
          <a:off x="1997075" y="4994274"/>
          <a:ext cx="11271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7" imgW="799920" imgH="457200" progId="Equation.DSMT4">
                  <p:embed/>
                </p:oleObj>
              </mc:Choice>
              <mc:Fallback>
                <p:oleObj name="Equation" r:id="rId47" imgW="799920" imgH="457200" progId="Equation.DSMT4">
                  <p:embed/>
                  <p:pic>
                    <p:nvPicPr>
                      <p:cNvPr id="45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4994274"/>
                        <a:ext cx="112712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Connector 45"/>
          <p:cNvCxnSpPr/>
          <p:nvPr/>
        </p:nvCxnSpPr>
        <p:spPr>
          <a:xfrm flipV="1">
            <a:off x="2690812" y="5102224"/>
            <a:ext cx="315913" cy="2159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14600" y="5405437"/>
            <a:ext cx="303212" cy="1952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625047"/>
              </p:ext>
            </p:extLst>
          </p:nvPr>
        </p:nvGraphicFramePr>
        <p:xfrm>
          <a:off x="3332163" y="3087688"/>
          <a:ext cx="16129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9" imgW="723600" imgH="482400" progId="Equation.DSMT4">
                  <p:embed/>
                </p:oleObj>
              </mc:Choice>
              <mc:Fallback>
                <p:oleObj name="Equation" r:id="rId49" imgW="723600" imgH="482400" progId="Equation.DSMT4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163" y="3087688"/>
                        <a:ext cx="16129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321132"/>
              </p:ext>
            </p:extLst>
          </p:nvPr>
        </p:nvGraphicFramePr>
        <p:xfrm>
          <a:off x="3233738" y="4344987"/>
          <a:ext cx="1528762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1" imgW="685800" imgH="393480" progId="Equation.DSMT4">
                  <p:embed/>
                </p:oleObj>
              </mc:Choice>
              <mc:Fallback>
                <p:oleObj name="Equation" r:id="rId51" imgW="685800" imgH="393480" progId="Equation.DSMT4">
                  <p:embed/>
                  <p:pic>
                    <p:nvPicPr>
                      <p:cNvPr id="4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4344987"/>
                        <a:ext cx="1528762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443300"/>
              </p:ext>
            </p:extLst>
          </p:nvPr>
        </p:nvGraphicFramePr>
        <p:xfrm>
          <a:off x="3519488" y="4794250"/>
          <a:ext cx="10477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3" imgW="469800" imgH="253800" progId="Equation.DSMT4">
                  <p:embed/>
                </p:oleObj>
              </mc:Choice>
              <mc:Fallback>
                <p:oleObj name="Equation" r:id="rId53" imgW="469800" imgH="253800" progId="Equation.DSMT4">
                  <p:embed/>
                  <p:pic>
                    <p:nvPicPr>
                      <p:cNvPr id="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794250"/>
                        <a:ext cx="10477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288550"/>
              </p:ext>
            </p:extLst>
          </p:nvPr>
        </p:nvGraphicFramePr>
        <p:xfrm>
          <a:off x="3519488" y="4294187"/>
          <a:ext cx="10477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5" imgW="469800" imgH="253800" progId="Equation.DSMT4">
                  <p:embed/>
                </p:oleObj>
              </mc:Choice>
              <mc:Fallback>
                <p:oleObj name="Equation" r:id="rId55" imgW="469800" imgH="253800" progId="Equation.DSMT4">
                  <p:embed/>
                  <p:pic>
                    <p:nvPicPr>
                      <p:cNvPr id="4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294187"/>
                        <a:ext cx="10477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738316"/>
              </p:ext>
            </p:extLst>
          </p:nvPr>
        </p:nvGraphicFramePr>
        <p:xfrm>
          <a:off x="3281363" y="4273550"/>
          <a:ext cx="17287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57" imgW="774360" imgH="253800" progId="Equation.DSMT4">
                  <p:embed/>
                </p:oleObj>
              </mc:Choice>
              <mc:Fallback>
                <p:oleObj name="Equation" r:id="rId57" imgW="774360" imgH="253800" progId="Equation.DSMT4">
                  <p:embed/>
                  <p:pic>
                    <p:nvPicPr>
                      <p:cNvPr id="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363" y="4273550"/>
                        <a:ext cx="1728787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494067"/>
              </p:ext>
            </p:extLst>
          </p:nvPr>
        </p:nvGraphicFramePr>
        <p:xfrm>
          <a:off x="2667000" y="4267200"/>
          <a:ext cx="28336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9" imgW="1269720" imgH="279360" progId="Equation.DSMT4">
                  <p:embed/>
                </p:oleObj>
              </mc:Choice>
              <mc:Fallback>
                <p:oleObj name="Equation" r:id="rId59" imgW="1269720" imgH="279360" progId="Equation.DSMT4">
                  <p:embed/>
                  <p:pic>
                    <p:nvPicPr>
                      <p:cNvPr id="5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67200"/>
                        <a:ext cx="2833688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/>
          <p:nvPr/>
        </p:nvCxnSpPr>
        <p:spPr>
          <a:xfrm flipV="1">
            <a:off x="3590925" y="5008562"/>
            <a:ext cx="857250" cy="142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618038" y="4502150"/>
            <a:ext cx="857250" cy="142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61956"/>
              </p:ext>
            </p:extLst>
          </p:nvPr>
        </p:nvGraphicFramePr>
        <p:xfrm>
          <a:off x="3054670" y="5532436"/>
          <a:ext cx="192563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61" imgW="863280" imgH="253800" progId="Equation.DSMT4">
                  <p:embed/>
                </p:oleObj>
              </mc:Choice>
              <mc:Fallback>
                <p:oleObj name="Equation" r:id="rId61" imgW="863280" imgH="253800" progId="Equation.DSMT4">
                  <p:embed/>
                  <p:pic>
                    <p:nvPicPr>
                      <p:cNvPr id="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670" y="5532436"/>
                        <a:ext cx="1925638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713338"/>
              </p:ext>
            </p:extLst>
          </p:nvPr>
        </p:nvGraphicFramePr>
        <p:xfrm>
          <a:off x="5997575" y="3214688"/>
          <a:ext cx="17843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3" imgW="799920" imgH="482400" progId="Equation.DSMT4">
                  <p:embed/>
                </p:oleObj>
              </mc:Choice>
              <mc:Fallback>
                <p:oleObj name="Equation" r:id="rId63" imgW="799920" imgH="482400" progId="Equation.DSMT4">
                  <p:embed/>
                  <p:pic>
                    <p:nvPicPr>
                      <p:cNvPr id="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3214688"/>
                        <a:ext cx="178435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367822"/>
              </p:ext>
            </p:extLst>
          </p:nvPr>
        </p:nvGraphicFramePr>
        <p:xfrm>
          <a:off x="6071628" y="4922488"/>
          <a:ext cx="1436462" cy="824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65" imgW="685800" imgH="393480" progId="Equation.DSMT4">
                  <p:embed/>
                </p:oleObj>
              </mc:Choice>
              <mc:Fallback>
                <p:oleObj name="Equation" r:id="rId65" imgW="685800" imgH="393480" progId="Equation.DSMT4">
                  <p:embed/>
                  <p:pic>
                    <p:nvPicPr>
                      <p:cNvPr id="5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1628" y="4922488"/>
                        <a:ext cx="1436462" cy="8248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08374"/>
              </p:ext>
            </p:extLst>
          </p:nvPr>
        </p:nvGraphicFramePr>
        <p:xfrm>
          <a:off x="6328336" y="5352867"/>
          <a:ext cx="984492" cy="531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66" imgW="469800" imgH="253800" progId="Equation.DSMT4">
                  <p:embed/>
                </p:oleObj>
              </mc:Choice>
              <mc:Fallback>
                <p:oleObj name="Equation" r:id="rId66" imgW="469800" imgH="253800" progId="Equation.DSMT4">
                  <p:embed/>
                  <p:pic>
                    <p:nvPicPr>
                      <p:cNvPr id="5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8336" y="5352867"/>
                        <a:ext cx="984492" cy="5310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16409"/>
              </p:ext>
            </p:extLst>
          </p:nvPr>
        </p:nvGraphicFramePr>
        <p:xfrm>
          <a:off x="6303211" y="4852805"/>
          <a:ext cx="1038192" cy="531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68" imgW="495000" imgH="253800" progId="Equation.DSMT4">
                  <p:embed/>
                </p:oleObj>
              </mc:Choice>
              <mc:Fallback>
                <p:oleObj name="Equation" r:id="rId68" imgW="495000" imgH="253800" progId="Equation.DSMT4">
                  <p:embed/>
                  <p:pic>
                    <p:nvPicPr>
                      <p:cNvPr id="5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3211" y="4852805"/>
                        <a:ext cx="1038192" cy="5310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004231"/>
              </p:ext>
            </p:extLst>
          </p:nvPr>
        </p:nvGraphicFramePr>
        <p:xfrm>
          <a:off x="5809808" y="4821236"/>
          <a:ext cx="2130081" cy="58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70" imgW="1015920" imgH="279360" progId="Equation.DSMT4">
                  <p:embed/>
                </p:oleObj>
              </mc:Choice>
              <mc:Fallback>
                <p:oleObj name="Equation" r:id="rId70" imgW="1015920" imgH="279360" progId="Equation.DSMT4">
                  <p:embed/>
                  <p:pic>
                    <p:nvPicPr>
                      <p:cNvPr id="5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9808" y="4821236"/>
                        <a:ext cx="2130081" cy="583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626991"/>
              </p:ext>
            </p:extLst>
          </p:nvPr>
        </p:nvGraphicFramePr>
        <p:xfrm>
          <a:off x="5278306" y="4825998"/>
          <a:ext cx="3221972" cy="58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72" imgW="1536480" imgH="279360" progId="Equation.DSMT4">
                  <p:embed/>
                </p:oleObj>
              </mc:Choice>
              <mc:Fallback>
                <p:oleObj name="Equation" r:id="rId72" imgW="1536480" imgH="279360" progId="Equation.DSMT4">
                  <p:embed/>
                  <p:pic>
                    <p:nvPicPr>
                      <p:cNvPr id="6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306" y="4825998"/>
                        <a:ext cx="3221972" cy="583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293401"/>
              </p:ext>
            </p:extLst>
          </p:nvPr>
        </p:nvGraphicFramePr>
        <p:xfrm>
          <a:off x="4821237" y="4818061"/>
          <a:ext cx="4261653" cy="58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74" imgW="2031840" imgH="279360" progId="Equation.DSMT4">
                  <p:embed/>
                </p:oleObj>
              </mc:Choice>
              <mc:Fallback>
                <p:oleObj name="Equation" r:id="rId74" imgW="2031840" imgH="279360" progId="Equation.DSMT4">
                  <p:embed/>
                  <p:pic>
                    <p:nvPicPr>
                      <p:cNvPr id="6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7" y="4818061"/>
                        <a:ext cx="4261653" cy="583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Connector 61"/>
          <p:cNvCxnSpPr/>
          <p:nvPr/>
        </p:nvCxnSpPr>
        <p:spPr>
          <a:xfrm flipV="1">
            <a:off x="6328336" y="5486400"/>
            <a:ext cx="879717" cy="20002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8249009" y="4953000"/>
            <a:ext cx="738631" cy="183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054411"/>
              </p:ext>
            </p:extLst>
          </p:nvPr>
        </p:nvGraphicFramePr>
        <p:xfrm>
          <a:off x="5091113" y="5913439"/>
          <a:ext cx="35988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76" imgW="1612800" imgH="253800" progId="Equation.DSMT4">
                  <p:embed/>
                </p:oleObj>
              </mc:Choice>
              <mc:Fallback>
                <p:oleObj name="Equation" r:id="rId76" imgW="1612800" imgH="253800" progId="Equation.DSMT4">
                  <p:embed/>
                  <p:pic>
                    <p:nvPicPr>
                      <p:cNvPr id="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113" y="5913439"/>
                        <a:ext cx="3598862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-0.19166 0.01297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2D9B6-3B55-47CE-8242-B48A0713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8775-098C-4D42-9AFD-E5BFDA95C9A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True of False? </a:t>
            </a:r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E494215-A2AD-4711-90B5-8773C86B29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786696"/>
              </p:ext>
            </p:extLst>
          </p:nvPr>
        </p:nvGraphicFramePr>
        <p:xfrm>
          <a:off x="566997" y="2227262"/>
          <a:ext cx="4055803" cy="1142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396800" imgH="393480" progId="Equation.DSMT4">
                  <p:embed/>
                </p:oleObj>
              </mc:Choice>
              <mc:Fallback>
                <p:oleObj name="Equation" r:id="rId3" imgW="139680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E494215-A2AD-4711-90B5-8773C86B29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6997" y="2227262"/>
                        <a:ext cx="4055803" cy="1142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13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331200" cy="639762"/>
          </a:xfrm>
        </p:spPr>
        <p:txBody>
          <a:bodyPr/>
          <a:lstStyle/>
          <a:p>
            <a:pPr>
              <a:defRPr/>
            </a:pPr>
            <a:r>
              <a:rPr lang="en-CA" sz="2700" dirty="0"/>
              <a:t>II) Learning How to Count without Counting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512175" cy="5483225"/>
          </a:xfrm>
        </p:spPr>
        <p:txBody>
          <a:bodyPr>
            <a:normAutofit/>
          </a:bodyPr>
          <a:lstStyle/>
          <a:p>
            <a:r>
              <a:rPr lang="en-CA" sz="2100" dirty="0"/>
              <a:t>Many techniques in probability and statistics are based on counting.  In this chapter, you will learn some strategies and shortcuts to counting when the numbers are very large. </a:t>
            </a:r>
          </a:p>
          <a:p>
            <a:endParaRPr lang="en-CA" sz="200" dirty="0"/>
          </a:p>
          <a:p>
            <a:pPr>
              <a:buFont typeface="Wingdings" pitchFamily="2" charset="2"/>
              <a:buNone/>
            </a:pPr>
            <a:r>
              <a:rPr lang="en-CA" sz="2100" dirty="0"/>
              <a:t>Applications:</a:t>
            </a:r>
          </a:p>
          <a:p>
            <a:r>
              <a:rPr lang="en-CA" sz="2100" dirty="0"/>
              <a:t>Number of favourable hands when playing cards or gambling</a:t>
            </a:r>
          </a:p>
          <a:p>
            <a:pPr lvl="1"/>
            <a:r>
              <a:rPr lang="en-CA" dirty="0"/>
              <a:t>Poker, Texas </a:t>
            </a:r>
            <a:r>
              <a:rPr lang="en-CA" dirty="0" err="1"/>
              <a:t>Holdem</a:t>
            </a:r>
            <a:r>
              <a:rPr lang="en-CA" dirty="0"/>
              <a:t>, Black Jack, etc..</a:t>
            </a:r>
          </a:p>
          <a:p>
            <a:pPr lvl="1"/>
            <a:r>
              <a:rPr lang="en-CA" dirty="0"/>
              <a:t>Lottery, 649, </a:t>
            </a:r>
            <a:br>
              <a:rPr lang="en-CA" dirty="0"/>
            </a:br>
            <a:endParaRPr lang="en-CA" dirty="0"/>
          </a:p>
          <a:p>
            <a:r>
              <a:rPr lang="en-CA" sz="2100" dirty="0"/>
              <a:t>How many different ways you can do something &amp; possible outcomes</a:t>
            </a:r>
          </a:p>
          <a:p>
            <a:pPr lvl="1"/>
            <a:r>
              <a:rPr lang="en-CA" dirty="0"/>
              <a:t>Seating plans, menus, license plates, passwords</a:t>
            </a:r>
          </a:p>
          <a:p>
            <a:pPr lvl="1"/>
            <a:endParaRPr lang="en-CA" dirty="0"/>
          </a:p>
          <a:p>
            <a:r>
              <a:rPr lang="en-CA" sz="2100" dirty="0"/>
              <a:t>Counting favourable odds when making a decision</a:t>
            </a:r>
          </a:p>
          <a:p>
            <a:pPr lvl="1"/>
            <a:r>
              <a:rPr lang="en-CA" dirty="0"/>
              <a:t>probability</a:t>
            </a:r>
          </a:p>
          <a:p>
            <a:pPr lvl="1"/>
            <a:endParaRPr lang="en-CA" dirty="0"/>
          </a:p>
          <a:p>
            <a:endParaRPr lang="en-CA" sz="2100" dirty="0"/>
          </a:p>
          <a:p>
            <a:pPr lvl="1"/>
            <a:endParaRPr lang="en-CA" dirty="0"/>
          </a:p>
          <a:p>
            <a:endParaRPr lang="en-CA" sz="2100" dirty="0"/>
          </a:p>
          <a:p>
            <a:endParaRPr lang="en-CA" sz="2100" dirty="0"/>
          </a:p>
          <a:p>
            <a:pPr lvl="2"/>
            <a:endParaRPr lang="en-CA" sz="2100" dirty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25" y="85725"/>
            <a:ext cx="74676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How to Count: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855663"/>
            <a:ext cx="8410575" cy="5429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z="2300" dirty="0"/>
              <a:t>Ex: How many different ways can you arrange the three letters: </a:t>
            </a:r>
            <a:r>
              <a:rPr lang="en-CA" sz="2300" dirty="0">
                <a:solidFill>
                  <a:srgbClr val="FF0000"/>
                </a:solidFill>
              </a:rPr>
              <a:t>A, B, C</a:t>
            </a:r>
          </a:p>
          <a:p>
            <a:pPr eaLnBrk="1" hangingPunct="1">
              <a:buFont typeface="Wingdings" pitchFamily="2" charset="2"/>
              <a:buNone/>
            </a:pPr>
            <a:endParaRPr lang="en-CA" sz="600" dirty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CA" sz="2300" dirty="0"/>
              <a:t>There are three ways to count the number of outcomes:</a:t>
            </a:r>
            <a:br>
              <a:rPr lang="en-CA" sz="2300" dirty="0"/>
            </a:br>
            <a:endParaRPr lang="en-CA" sz="1200" dirty="0"/>
          </a:p>
          <a:p>
            <a:pPr eaLnBrk="1" hangingPunct="1"/>
            <a:r>
              <a:rPr lang="en-CA" sz="2300" dirty="0"/>
              <a:t>Listing out all the possible outcomes </a:t>
            </a:r>
            <a:br>
              <a:rPr lang="en-CA" sz="2300" dirty="0"/>
            </a:br>
            <a:r>
              <a:rPr lang="en-CA" sz="2300" dirty="0"/>
              <a:t>and count how many there are</a:t>
            </a:r>
          </a:p>
          <a:p>
            <a:pPr eaLnBrk="1" hangingPunct="1"/>
            <a:endParaRPr lang="en-CA" sz="2300" dirty="0"/>
          </a:p>
          <a:p>
            <a:pPr eaLnBrk="1" hangingPunct="1"/>
            <a:r>
              <a:rPr lang="en-CA" sz="2300" dirty="0"/>
              <a:t>Make a tree diagram and count </a:t>
            </a:r>
            <a:br>
              <a:rPr lang="en-CA" sz="2300" dirty="0"/>
            </a:br>
            <a:r>
              <a:rPr lang="en-CA" sz="2300" dirty="0"/>
              <a:t>how many different branches </a:t>
            </a:r>
            <a:br>
              <a:rPr lang="en-CA" sz="2300" dirty="0"/>
            </a:br>
            <a:r>
              <a:rPr lang="en-CA" sz="2300" dirty="0"/>
              <a:t>there are</a:t>
            </a:r>
          </a:p>
          <a:p>
            <a:pPr eaLnBrk="1" hangingPunct="1"/>
            <a:endParaRPr lang="en-CA" sz="2300" dirty="0"/>
          </a:p>
          <a:p>
            <a:pPr eaLnBrk="1" hangingPunct="1"/>
            <a:r>
              <a:rPr lang="en-CA" sz="2300" dirty="0"/>
              <a:t>Use the Fundamental Counting </a:t>
            </a:r>
            <a:br>
              <a:rPr lang="en-CA" sz="2300" dirty="0"/>
            </a:br>
            <a:r>
              <a:rPr lang="en-CA" sz="2300" dirty="0"/>
              <a:t>Principles (FCP) to count</a:t>
            </a:r>
          </a:p>
        </p:txBody>
      </p:sp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5967413" y="2263775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ABC</a:t>
            </a:r>
          </a:p>
        </p:txBody>
      </p:sp>
      <p:sp>
        <p:nvSpPr>
          <p:cNvPr id="1030" name="TextBox 4"/>
          <p:cNvSpPr txBox="1">
            <a:spLocks noChangeArrowheads="1"/>
          </p:cNvSpPr>
          <p:nvPr/>
        </p:nvSpPr>
        <p:spPr bwMode="auto">
          <a:xfrm>
            <a:off x="5989638" y="2611438"/>
            <a:ext cx="741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ACB</a:t>
            </a: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6886575" y="2268538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BAC</a:t>
            </a:r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6908800" y="2616200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BCA</a:t>
            </a:r>
          </a:p>
        </p:txBody>
      </p:sp>
      <p:sp>
        <p:nvSpPr>
          <p:cNvPr id="1033" name="TextBox 7"/>
          <p:cNvSpPr txBox="1">
            <a:spLocks noChangeArrowheads="1"/>
          </p:cNvSpPr>
          <p:nvPr/>
        </p:nvSpPr>
        <p:spPr bwMode="auto">
          <a:xfrm>
            <a:off x="7807325" y="2273300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CAB</a:t>
            </a:r>
          </a:p>
        </p:txBody>
      </p: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7829550" y="2622550"/>
            <a:ext cx="741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CBA</a:t>
            </a: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5345113" y="3856038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1036" name="TextBox 10"/>
          <p:cNvSpPr txBox="1">
            <a:spLocks noChangeArrowheads="1"/>
          </p:cNvSpPr>
          <p:nvPr/>
        </p:nvSpPr>
        <p:spPr bwMode="auto">
          <a:xfrm>
            <a:off x="6726238" y="3860800"/>
            <a:ext cx="371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sp>
        <p:nvSpPr>
          <p:cNvPr id="1037" name="TextBox 11"/>
          <p:cNvSpPr txBox="1">
            <a:spLocks noChangeArrowheads="1"/>
          </p:cNvSpPr>
          <p:nvPr/>
        </p:nvSpPr>
        <p:spPr bwMode="auto">
          <a:xfrm>
            <a:off x="7966075" y="3851275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</a:t>
            </a:r>
          </a:p>
        </p:txBody>
      </p:sp>
      <p:sp>
        <p:nvSpPr>
          <p:cNvPr id="1038" name="TextBox 12"/>
          <p:cNvSpPr txBox="1">
            <a:spLocks noChangeArrowheads="1"/>
          </p:cNvSpPr>
          <p:nvPr/>
        </p:nvSpPr>
        <p:spPr bwMode="auto">
          <a:xfrm>
            <a:off x="5089525" y="4351338"/>
            <a:ext cx="84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    C</a:t>
            </a:r>
          </a:p>
        </p:txBody>
      </p:sp>
      <p:sp>
        <p:nvSpPr>
          <p:cNvPr id="1039" name="TextBox 15"/>
          <p:cNvSpPr txBox="1">
            <a:spLocks noChangeArrowheads="1"/>
          </p:cNvSpPr>
          <p:nvPr/>
        </p:nvSpPr>
        <p:spPr bwMode="auto">
          <a:xfrm>
            <a:off x="6486525" y="4340225"/>
            <a:ext cx="831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    C</a:t>
            </a:r>
          </a:p>
        </p:txBody>
      </p:sp>
      <p:sp>
        <p:nvSpPr>
          <p:cNvPr id="1040" name="TextBox 16"/>
          <p:cNvSpPr txBox="1">
            <a:spLocks noChangeArrowheads="1"/>
          </p:cNvSpPr>
          <p:nvPr/>
        </p:nvSpPr>
        <p:spPr bwMode="auto">
          <a:xfrm>
            <a:off x="7775575" y="4346575"/>
            <a:ext cx="830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    A</a:t>
            </a:r>
          </a:p>
        </p:txBody>
      </p:sp>
      <p:sp>
        <p:nvSpPr>
          <p:cNvPr id="1041" name="TextBox 17"/>
          <p:cNvSpPr txBox="1">
            <a:spLocks noChangeArrowheads="1"/>
          </p:cNvSpPr>
          <p:nvPr/>
        </p:nvSpPr>
        <p:spPr bwMode="auto">
          <a:xfrm>
            <a:off x="4833938" y="4797425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</a:t>
            </a:r>
          </a:p>
        </p:txBody>
      </p:sp>
      <p:sp>
        <p:nvSpPr>
          <p:cNvPr id="1042" name="TextBox 19"/>
          <p:cNvSpPr txBox="1">
            <a:spLocks noChangeArrowheads="1"/>
          </p:cNvSpPr>
          <p:nvPr/>
        </p:nvSpPr>
        <p:spPr bwMode="auto">
          <a:xfrm>
            <a:off x="5734050" y="4803775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sp>
        <p:nvSpPr>
          <p:cNvPr id="1043" name="TextBox 21"/>
          <p:cNvSpPr txBox="1">
            <a:spLocks noChangeArrowheads="1"/>
          </p:cNvSpPr>
          <p:nvPr/>
        </p:nvSpPr>
        <p:spPr bwMode="auto">
          <a:xfrm>
            <a:off x="6269038" y="4806950"/>
            <a:ext cx="371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</a:t>
            </a:r>
          </a:p>
        </p:txBody>
      </p:sp>
      <p:sp>
        <p:nvSpPr>
          <p:cNvPr id="1044" name="TextBox 22"/>
          <p:cNvSpPr txBox="1">
            <a:spLocks noChangeArrowheads="1"/>
          </p:cNvSpPr>
          <p:nvPr/>
        </p:nvSpPr>
        <p:spPr bwMode="auto">
          <a:xfrm>
            <a:off x="7170738" y="4824413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1045" name="TextBox 23"/>
          <p:cNvSpPr txBox="1">
            <a:spLocks noChangeArrowheads="1"/>
          </p:cNvSpPr>
          <p:nvPr/>
        </p:nvSpPr>
        <p:spPr bwMode="auto">
          <a:xfrm>
            <a:off x="7553325" y="4824413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1046" name="TextBox 24"/>
          <p:cNvSpPr txBox="1">
            <a:spLocks noChangeArrowheads="1"/>
          </p:cNvSpPr>
          <p:nvPr/>
        </p:nvSpPr>
        <p:spPr bwMode="auto">
          <a:xfrm>
            <a:off x="8453438" y="4830763"/>
            <a:ext cx="371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295900" y="4117975"/>
            <a:ext cx="449263" cy="347663"/>
            <a:chOff x="5688282" y="3893132"/>
            <a:chExt cx="449280" cy="346359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5629380" y="3966268"/>
              <a:ext cx="332125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H="1">
              <a:off x="5864339" y="3952034"/>
              <a:ext cx="332125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683375" y="4129088"/>
            <a:ext cx="449263" cy="346075"/>
            <a:chOff x="5688282" y="3893132"/>
            <a:chExt cx="449280" cy="346359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>
              <a:off x="5629413" y="3966300"/>
              <a:ext cx="332060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5864372" y="3952001"/>
              <a:ext cx="332059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7927975" y="4138613"/>
            <a:ext cx="449263" cy="346075"/>
            <a:chOff x="5688282" y="3893132"/>
            <a:chExt cx="449280" cy="346359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>
              <a:off x="5629413" y="3966300"/>
              <a:ext cx="332060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H="1">
              <a:off x="5864372" y="3952001"/>
              <a:ext cx="332059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rot="5400000">
            <a:off x="4986338" y="4676775"/>
            <a:ext cx="331787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5731669" y="4674394"/>
            <a:ext cx="333375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6373019" y="4674394"/>
            <a:ext cx="333375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7119144" y="4672806"/>
            <a:ext cx="333375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7642225" y="4684713"/>
            <a:ext cx="331788" cy="214312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8387556" y="4682332"/>
            <a:ext cx="333375" cy="214312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581650" y="3535363"/>
            <a:ext cx="2481263" cy="454025"/>
            <a:chOff x="5688282" y="3893132"/>
            <a:chExt cx="449280" cy="346359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>
              <a:off x="5628693" y="3966042"/>
              <a:ext cx="333038" cy="21386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6200000" flipH="1">
              <a:off x="5864113" y="3952720"/>
              <a:ext cx="333037" cy="21386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16200000" flipH="1">
              <a:off x="5751660" y="4057822"/>
              <a:ext cx="335459" cy="10923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72" name="Object 2"/>
          <p:cNvGraphicFramePr>
            <a:graphicFrameLocks noChangeAspect="1"/>
          </p:cNvGraphicFramePr>
          <p:nvPr/>
        </p:nvGraphicFramePr>
        <p:xfrm>
          <a:off x="5526088" y="5802313"/>
          <a:ext cx="259238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952087" imgH="165028" progId="Equation.DSMT4">
                  <p:embed/>
                </p:oleObj>
              </mc:Choice>
              <mc:Fallback>
                <p:oleObj name="Equation" r:id="rId4" imgW="952087" imgH="165028" progId="Equation.DSMT4">
                  <p:embed/>
                  <p:pic>
                    <p:nvPicPr>
                      <p:cNvPr id="102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5802313"/>
                        <a:ext cx="2592387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5732463" y="5624513"/>
          <a:ext cx="3905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5624513"/>
                        <a:ext cx="39052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3"/>
          <p:cNvGraphicFramePr>
            <a:graphicFrameLocks noChangeAspect="1"/>
          </p:cNvGraphicFramePr>
          <p:nvPr/>
        </p:nvGraphicFramePr>
        <p:xfrm>
          <a:off x="6621463" y="5656263"/>
          <a:ext cx="4333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26780" imgH="164814" progId="Equation.DSMT4">
                  <p:embed/>
                </p:oleObj>
              </mc:Choice>
              <mc:Fallback>
                <p:oleObj name="Equation" r:id="rId8" imgW="126780" imgH="164814" progId="Equation.DSMT4">
                  <p:embed/>
                  <p:pic>
                    <p:nvPicPr>
                      <p:cNvPr id="46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1463" y="5656263"/>
                        <a:ext cx="433387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4"/>
          <p:cNvGraphicFramePr>
            <a:graphicFrameLocks noChangeAspect="1"/>
          </p:cNvGraphicFramePr>
          <p:nvPr/>
        </p:nvGraphicFramePr>
        <p:xfrm>
          <a:off x="7575550" y="5656263"/>
          <a:ext cx="3032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88707" imgH="164742" progId="Equation.DSMT4">
                  <p:embed/>
                </p:oleObj>
              </mc:Choice>
              <mc:Fallback>
                <p:oleObj name="Equation" r:id="rId10" imgW="88707" imgH="164742" progId="Equation.DSMT4">
                  <p:embed/>
                  <p:pic>
                    <p:nvPicPr>
                      <p:cNvPr id="5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550" y="5656263"/>
                        <a:ext cx="303213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054725" y="2963863"/>
            <a:ext cx="2424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6 Different Outcomes!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811838" y="5165725"/>
            <a:ext cx="2284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6 Different Branches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252788" y="6280150"/>
            <a:ext cx="2576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Number of Outcomes =</a:t>
            </a:r>
          </a:p>
        </p:txBody>
      </p:sp>
      <p:graphicFrame>
        <p:nvGraphicFramePr>
          <p:cNvPr id="54" name="Object 45"/>
          <p:cNvGraphicFramePr>
            <a:graphicFrameLocks noChangeAspect="1"/>
          </p:cNvGraphicFramePr>
          <p:nvPr/>
        </p:nvGraphicFramePr>
        <p:xfrm>
          <a:off x="5802313" y="6281738"/>
          <a:ext cx="12446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596641" imgH="177723" progId="Equation.DSMT4">
                  <p:embed/>
                </p:oleObj>
              </mc:Choice>
              <mc:Fallback>
                <p:oleObj name="Equation" r:id="rId12" imgW="596641" imgH="177723" progId="Equation.DSMT4">
                  <p:embed/>
                  <p:pic>
                    <p:nvPicPr>
                      <p:cNvPr id="54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3" y="6281738"/>
                        <a:ext cx="124460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6"/>
          <p:cNvGraphicFramePr>
            <a:graphicFrameLocks noChangeAspect="1"/>
          </p:cNvGraphicFramePr>
          <p:nvPr/>
        </p:nvGraphicFramePr>
        <p:xfrm>
          <a:off x="7118350" y="6292850"/>
          <a:ext cx="2651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55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6292850"/>
                        <a:ext cx="26511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6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030" grpId="0"/>
      <p:bldP spid="1031" grpId="0"/>
      <p:bldP spid="1032" grpId="0"/>
      <p:bldP spid="1033" grpId="0"/>
      <p:bldP spid="1034" grpId="0"/>
      <p:bldP spid="1035" grpId="0"/>
      <p:bldP spid="1036" grpId="0"/>
      <p:bldP spid="1037" grpId="0"/>
      <p:bldP spid="1038" grpId="0"/>
      <p:bldP spid="1039" grpId="0"/>
      <p:bldP spid="1040" grpId="0"/>
      <p:bldP spid="1041" grpId="0"/>
      <p:bldP spid="1042" grpId="0"/>
      <p:bldP spid="1043" grpId="0"/>
      <p:bldP spid="1044" grpId="0"/>
      <p:bldP spid="1045" grpId="0"/>
      <p:bldP spid="1046" grpId="0"/>
      <p:bldP spid="51" grpId="0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77225" cy="530225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What is the Fundamental Counting Principle?</a:t>
            </a:r>
          </a:p>
        </p:txBody>
      </p:sp>
      <p:sp>
        <p:nvSpPr>
          <p:cNvPr id="20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36638"/>
            <a:ext cx="8099425" cy="1925637"/>
          </a:xfrm>
        </p:spPr>
        <p:txBody>
          <a:bodyPr/>
          <a:lstStyle/>
          <a:p>
            <a:r>
              <a:rPr lang="en-CA" sz="2200"/>
              <a:t>aka “Rule of Product”</a:t>
            </a:r>
          </a:p>
          <a:p>
            <a:r>
              <a:rPr lang="en-CA" sz="2200"/>
              <a:t>If we have “</a:t>
            </a:r>
            <a:r>
              <a:rPr lang="en-CA" sz="2200" i="1"/>
              <a:t>x</a:t>
            </a:r>
            <a:r>
              <a:rPr lang="en-CA" sz="2200"/>
              <a:t>” number of ways to do the first task and “</a:t>
            </a:r>
            <a:r>
              <a:rPr lang="en-CA" sz="2200" i="1"/>
              <a:t>y</a:t>
            </a:r>
            <a:r>
              <a:rPr lang="en-CA" sz="2200"/>
              <a:t>” number of ways to do the second task, then there are “</a:t>
            </a:r>
            <a:r>
              <a:rPr lang="en-CA" sz="2200" i="1"/>
              <a:t>x</a:t>
            </a:r>
            <a:r>
              <a:rPr lang="en-CA" sz="2200"/>
              <a:t>” </a:t>
            </a:r>
            <a:r>
              <a:rPr lang="en-CA" sz="2200" i="1"/>
              <a:t>times</a:t>
            </a:r>
            <a:r>
              <a:rPr lang="en-CA" sz="2200"/>
              <a:t> “</a:t>
            </a:r>
            <a:r>
              <a:rPr lang="en-CA" sz="2200" i="1"/>
              <a:t>y</a:t>
            </a:r>
            <a:r>
              <a:rPr lang="en-CA" sz="2200"/>
              <a:t>” ways to do both tasks.</a:t>
            </a:r>
          </a:p>
          <a:p>
            <a:r>
              <a:rPr lang="en-CA" sz="2200"/>
              <a:t>If there are several different tasks:</a:t>
            </a:r>
          </a:p>
          <a:p>
            <a:endParaRPr lang="en-CA" sz="220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54050" y="3567113"/>
          <a:ext cx="110013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482391" imgH="279279" progId="Equation.DSMT4">
                  <p:embed/>
                </p:oleObj>
              </mc:Choice>
              <mc:Fallback>
                <p:oleObj name="Equation" r:id="rId4" imgW="482391" imgH="279279" progId="Equation.DSMT4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567113"/>
                        <a:ext cx="1100138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990725" y="3568700"/>
          <a:ext cx="12160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533169" imgH="279279" progId="Equation.DSMT4">
                  <p:embed/>
                </p:oleObj>
              </mc:Choice>
              <mc:Fallback>
                <p:oleObj name="Equation" r:id="rId6" imgW="533169" imgH="279279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3568700"/>
                        <a:ext cx="121602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370263" y="3570288"/>
          <a:ext cx="11858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520474" imgH="279279" progId="Equation.DSMT4">
                  <p:embed/>
                </p:oleObj>
              </mc:Choice>
              <mc:Fallback>
                <p:oleObj name="Equation" r:id="rId8" imgW="520474" imgH="279279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3570288"/>
                        <a:ext cx="1185862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764088" y="3571875"/>
          <a:ext cx="115728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508000" imgH="279400" progId="Equation.DSMT4">
                  <p:embed/>
                </p:oleObj>
              </mc:Choice>
              <mc:Fallback>
                <p:oleObj name="Equation" r:id="rId10" imgW="508000" imgH="27940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3571875"/>
                        <a:ext cx="1157287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7277100" y="3573463"/>
          <a:ext cx="11271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495085" imgH="279279" progId="Equation.DSMT4">
                  <p:embed/>
                </p:oleObj>
              </mc:Choice>
              <mc:Fallback>
                <p:oleObj name="Equation" r:id="rId12" imgW="495085" imgH="279279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7100" y="3573463"/>
                        <a:ext cx="1127125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119813" y="3529013"/>
          <a:ext cx="925512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406048" imgH="304536" progId="Equation.DSMT4">
                  <p:embed/>
                </p:oleObj>
              </mc:Choice>
              <mc:Fallback>
                <p:oleObj name="Equation" r:id="rId14" imgW="406048" imgH="304536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813" y="3529013"/>
                        <a:ext cx="925512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963613" y="3179763"/>
          <a:ext cx="3460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152268" imgH="164957" progId="Equation.DSMT4">
                  <p:embed/>
                </p:oleObj>
              </mc:Choice>
              <mc:Fallback>
                <p:oleObj name="Equation" r:id="rId16" imgW="152268" imgH="164957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179763"/>
                        <a:ext cx="3460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311400" y="3189288"/>
          <a:ext cx="3460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152268" imgH="164957" progId="Equation.DSMT4">
                  <p:embed/>
                </p:oleObj>
              </mc:Choice>
              <mc:Fallback>
                <p:oleObj name="Equation" r:id="rId18" imgW="152268" imgH="164957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3189288"/>
                        <a:ext cx="3460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660775" y="3184525"/>
          <a:ext cx="3460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152202" imgH="177569" progId="Equation.DSMT4">
                  <p:embed/>
                </p:oleObj>
              </mc:Choice>
              <mc:Fallback>
                <p:oleObj name="Equation" r:id="rId20" imgW="152202" imgH="177569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3184525"/>
                        <a:ext cx="3460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078413" y="3194050"/>
          <a:ext cx="3746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164885" imgH="164885" progId="Equation.DSMT4">
                  <p:embed/>
                </p:oleObj>
              </mc:Choice>
              <mc:Fallback>
                <p:oleObj name="Equation" r:id="rId22" imgW="164885" imgH="164885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413" y="3194050"/>
                        <a:ext cx="37465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7600950" y="3203575"/>
          <a:ext cx="3460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152268" imgH="164957" progId="Equation.DSMT4">
                  <p:embed/>
                </p:oleObj>
              </mc:Choice>
              <mc:Fallback>
                <p:oleObj name="Equation" r:id="rId24" imgW="152268" imgH="164957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950" y="3203575"/>
                        <a:ext cx="34607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TextBox 14"/>
          <p:cNvSpPr txBox="1">
            <a:spLocks noChangeArrowheads="1"/>
          </p:cNvSpPr>
          <p:nvPr/>
        </p:nvSpPr>
        <p:spPr bwMode="auto">
          <a:xfrm>
            <a:off x="423863" y="4530725"/>
            <a:ext cx="455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“A” – Number of ways to do the first task</a:t>
            </a:r>
          </a:p>
        </p:txBody>
      </p:sp>
      <p:sp>
        <p:nvSpPr>
          <p:cNvPr id="2065" name="TextBox 15"/>
          <p:cNvSpPr txBox="1">
            <a:spLocks noChangeArrowheads="1"/>
          </p:cNvSpPr>
          <p:nvPr/>
        </p:nvSpPr>
        <p:spPr bwMode="auto">
          <a:xfrm>
            <a:off x="439738" y="4902200"/>
            <a:ext cx="4822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“B” – Number of ways to do the second task</a:t>
            </a:r>
          </a:p>
        </p:txBody>
      </p:sp>
      <p:sp>
        <p:nvSpPr>
          <p:cNvPr id="2066" name="TextBox 16"/>
          <p:cNvSpPr txBox="1">
            <a:spLocks noChangeArrowheads="1"/>
          </p:cNvSpPr>
          <p:nvPr/>
        </p:nvSpPr>
        <p:spPr bwMode="auto">
          <a:xfrm>
            <a:off x="455613" y="5286375"/>
            <a:ext cx="5976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“C” – Number of ways to do the third task.... and so on</a:t>
            </a:r>
          </a:p>
        </p:txBody>
      </p:sp>
      <p:sp>
        <p:nvSpPr>
          <p:cNvPr id="2067" name="TextBox 17"/>
          <p:cNvSpPr txBox="1">
            <a:spLocks noChangeArrowheads="1"/>
          </p:cNvSpPr>
          <p:nvPr/>
        </p:nvSpPr>
        <p:spPr bwMode="auto">
          <a:xfrm>
            <a:off x="293688" y="5711825"/>
            <a:ext cx="7605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The total number of different ways to do all the task together will be: </a:t>
            </a: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933450" y="6157913"/>
          <a:ext cx="3086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6" imgW="1358310" imgH="177723" progId="Equation.DSMT4">
                  <p:embed/>
                </p:oleObj>
              </mc:Choice>
              <mc:Fallback>
                <p:oleObj name="Equation" r:id="rId26" imgW="1358310" imgH="177723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6157913"/>
                        <a:ext cx="30861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8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/>
      <p:bldP spid="2065" grpId="0"/>
      <p:bldP spid="2066" grpId="0"/>
      <p:bldP spid="20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/>
              <a:t>Ex: The </a:t>
            </a:r>
            <a:r>
              <a:rPr lang="en-CA" sz="2400" dirty="0" err="1"/>
              <a:t>Iphone</a:t>
            </a:r>
            <a:r>
              <a:rPr lang="en-CA" sz="2400" dirty="0"/>
              <a:t> has a 4 digit numerical password.  What is the total number of different passwords that are possible.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357188" y="2000250"/>
          <a:ext cx="43227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345616" imgH="165028" progId="Equation.DSMT4">
                  <p:embed/>
                </p:oleObj>
              </mc:Choice>
              <mc:Fallback>
                <p:oleObj name="Equation" r:id="rId4" imgW="1345616" imgH="165028" progId="Equation.DSMT4">
                  <p:embed/>
                  <p:pic>
                    <p:nvPicPr>
                      <p:cNvPr id="143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000250"/>
                        <a:ext cx="4322762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60350" y="4321175"/>
          <a:ext cx="41687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218671" imgH="177723" progId="Equation.DSMT4">
                  <p:embed/>
                </p:oleObj>
              </mc:Choice>
              <mc:Fallback>
                <p:oleObj name="Equation" r:id="rId6" imgW="1218671" imgH="177723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4321175"/>
                        <a:ext cx="416877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3188" y="3784600"/>
            <a:ext cx="49688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There are 10 choices from each digit: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18163" y="1357313"/>
            <a:ext cx="17129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1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st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 method: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57813" y="1785938"/>
            <a:ext cx="3429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Count all the possible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outcomes from the 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smallest to the largest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number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5572125" y="3286125"/>
          <a:ext cx="9683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355138" imgH="177569" progId="Equation.DSMT4">
                  <p:embed/>
                </p:oleObj>
              </mc:Choice>
              <mc:Fallback>
                <p:oleObj name="Equation" r:id="rId8" imgW="355138" imgH="177569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3286125"/>
                        <a:ext cx="9683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694488" y="3286125"/>
          <a:ext cx="159226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583693" imgH="177646" progId="Equation.DSMT4">
                  <p:embed/>
                </p:oleObj>
              </mc:Choice>
              <mc:Fallback>
                <p:oleObj name="Equation" r:id="rId10" imgW="583693" imgH="177646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4488" y="3286125"/>
                        <a:ext cx="1592262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143500" y="3786188"/>
            <a:ext cx="36433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There are 10 thousand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different numbers possible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1163" y="2928938"/>
            <a:ext cx="33035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Multiply the number of 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options for each digit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4313" y="2500313"/>
            <a:ext cx="17764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2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nd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 method:</a:t>
            </a: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500063" y="1820863"/>
          <a:ext cx="6080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177492" imgH="177492" progId="Equation.DSMT4">
                  <p:embed/>
                </p:oleObj>
              </mc:Choice>
              <mc:Fallback>
                <p:oleObj name="Equation" r:id="rId12" imgW="177492" imgH="177492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1820863"/>
                        <a:ext cx="608012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1500188" y="1820863"/>
          <a:ext cx="6080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77492" imgH="177492" progId="Equation.DSMT4">
                  <p:embed/>
                </p:oleObj>
              </mc:Choice>
              <mc:Fallback>
                <p:oleObj name="Equation" r:id="rId14" imgW="177492" imgH="177492" progId="Equation.DSMT4">
                  <p:embed/>
                  <p:pic>
                    <p:nvPicPr>
                      <p:cNvPr id="1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820863"/>
                        <a:ext cx="608012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2535238" y="1820863"/>
          <a:ext cx="6080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177492" imgH="177492" progId="Equation.DSMT4">
                  <p:embed/>
                </p:oleObj>
              </mc:Choice>
              <mc:Fallback>
                <p:oleObj name="Equation" r:id="rId15" imgW="177492" imgH="177492" progId="Equation.DSMT4">
                  <p:embed/>
                  <p:pic>
                    <p:nvPicPr>
                      <p:cNvPr id="1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1820863"/>
                        <a:ext cx="608012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606800" y="1857375"/>
          <a:ext cx="60801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6" imgW="177492" imgH="177492" progId="Equation.DSMT4">
                  <p:embed/>
                </p:oleObj>
              </mc:Choice>
              <mc:Fallback>
                <p:oleObj name="Equation" r:id="rId16" imgW="177492" imgH="177492" progId="Equation.DSMT4">
                  <p:embed/>
                  <p:pic>
                    <p:nvPicPr>
                      <p:cNvPr id="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857375"/>
                        <a:ext cx="608013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2875" y="5141913"/>
            <a:ext cx="25828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In total, there are:</a:t>
            </a:r>
          </a:p>
        </p:txBody>
      </p:sp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2643188" y="5143500"/>
          <a:ext cx="24177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7" imgW="952087" imgH="177723" progId="Equation.DSMT4">
                  <p:embed/>
                </p:oleObj>
              </mc:Choice>
              <mc:Fallback>
                <p:oleObj name="Equation" r:id="rId17" imgW="952087" imgH="177723" progId="Equation.DSMT4">
                  <p:embed/>
                  <p:pic>
                    <p:nvPicPr>
                      <p:cNvPr id="1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5143500"/>
                        <a:ext cx="2417762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2643188" y="5643563"/>
          <a:ext cx="435133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9" imgW="1714500" imgH="203200" progId="Equation.DSMT4">
                  <p:embed/>
                </p:oleObj>
              </mc:Choice>
              <mc:Fallback>
                <p:oleObj name="Equation" r:id="rId19" imgW="1714500" imgH="203200" progId="Equation.DSMT4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5643563"/>
                        <a:ext cx="4351337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 descr="iphone_3g_1.jpg"/>
          <p:cNvPicPr>
            <a:picLocks noChangeAspect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630738" y="1765300"/>
            <a:ext cx="4078287" cy="484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1password.png"/>
          <p:cNvPicPr>
            <a:picLocks noChangeAspect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226175" y="2586038"/>
            <a:ext cx="208915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3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500" dirty="0"/>
              <a:t>Practice: If the first number is not a zero and the second digit is not ODD, then what is the number of possible outcomes?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357188" y="2000250"/>
          <a:ext cx="43227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345616" imgH="165028" progId="Equation.DSMT4">
                  <p:embed/>
                </p:oleObj>
              </mc:Choice>
              <mc:Fallback>
                <p:oleObj name="Equation" r:id="rId4" imgW="1345616" imgH="165028" progId="Equation.DSMT4">
                  <p:embed/>
                  <p:pic>
                    <p:nvPicPr>
                      <p:cNvPr id="1536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000250"/>
                        <a:ext cx="4322762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43500" y="1749425"/>
            <a:ext cx="40719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Counting all the possible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outcomes will take a very long time.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14938" y="3000375"/>
            <a:ext cx="3552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Instead, count how many 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choices are available for 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each digit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2786063"/>
            <a:ext cx="13160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1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st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5588" y="3856038"/>
            <a:ext cx="13779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2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nd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50" y="4787900"/>
            <a:ext cx="1346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3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rd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73050" y="5786438"/>
            <a:ext cx="13446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4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th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Digit: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617663" y="2792413"/>
          <a:ext cx="33829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1218671" imgH="177723" progId="Equation.DSMT4">
                  <p:embed/>
                </p:oleObj>
              </mc:Choice>
              <mc:Fallback>
                <p:oleObj name="Equation" r:id="rId6" imgW="1218671" imgH="177723" progId="Equation.DSMT4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792413"/>
                        <a:ext cx="3382962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643063" y="3784600"/>
          <a:ext cx="33829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218671" imgH="177723" progId="Equation.DSMT4">
                  <p:embed/>
                </p:oleObj>
              </mc:Choice>
              <mc:Fallback>
                <p:oleObj name="Equation" r:id="rId8" imgW="1218671" imgH="177723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784600"/>
                        <a:ext cx="3382962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1665288" y="4714875"/>
          <a:ext cx="338296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218671" imgH="177723" progId="Equation.DSMT4">
                  <p:embed/>
                </p:oleObj>
              </mc:Choice>
              <mc:Fallback>
                <p:oleObj name="Equation" r:id="rId9" imgW="1218671" imgH="177723" progId="Equation.DSMT4">
                  <p:embed/>
                  <p:pic>
                    <p:nvPicPr>
                      <p:cNvPr id="1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4714875"/>
                        <a:ext cx="3382962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1643063" y="5715000"/>
          <a:ext cx="338296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0" imgW="1218671" imgH="177723" progId="Equation.DSMT4">
                  <p:embed/>
                </p:oleObj>
              </mc:Choice>
              <mc:Fallback>
                <p:oleObj name="Equation" r:id="rId10" imgW="1218671" imgH="177723" progId="Equation.DSMT4">
                  <p:embed/>
                  <p:pic>
                    <p:nvPicPr>
                      <p:cNvPr id="1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5715000"/>
                        <a:ext cx="3382962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603375" y="2857500"/>
            <a:ext cx="357188" cy="357188"/>
            <a:chOff x="3786182" y="1714488"/>
            <a:chExt cx="285752" cy="285752"/>
          </a:xfrm>
        </p:grpSpPr>
        <p:cxnSp>
          <p:nvCxnSpPr>
            <p:cNvPr id="16" name="Straight Connector 15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76275" y="3265488"/>
            <a:ext cx="33797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9 options for the 1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st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</a:t>
            </a:r>
          </a:p>
        </p:txBody>
      </p:sp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722313" y="1931988"/>
          <a:ext cx="3175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2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1931988"/>
                        <a:ext cx="3175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951038" y="3859213"/>
            <a:ext cx="357187" cy="357187"/>
            <a:chOff x="3786182" y="1714488"/>
            <a:chExt cx="285752" cy="285752"/>
          </a:xfrm>
        </p:grpSpPr>
        <p:cxnSp>
          <p:nvCxnSpPr>
            <p:cNvPr id="26" name="Straight Connector 25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2560638" y="3863975"/>
            <a:ext cx="357187" cy="357188"/>
            <a:chOff x="3786182" y="1714488"/>
            <a:chExt cx="285752" cy="285752"/>
          </a:xfrm>
        </p:grpSpPr>
        <p:cxnSp>
          <p:nvCxnSpPr>
            <p:cNvPr id="29" name="Straight Connector 28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30"/>
          <p:cNvGrpSpPr>
            <a:grpSpLocks/>
          </p:cNvGrpSpPr>
          <p:nvPr/>
        </p:nvGrpSpPr>
        <p:grpSpPr bwMode="auto">
          <a:xfrm>
            <a:off x="3268663" y="3870325"/>
            <a:ext cx="357187" cy="357188"/>
            <a:chOff x="3786182" y="1714488"/>
            <a:chExt cx="285752" cy="285752"/>
          </a:xfrm>
        </p:grpSpPr>
        <p:cxnSp>
          <p:nvCxnSpPr>
            <p:cNvPr id="32" name="Straight Connector 31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33"/>
          <p:cNvGrpSpPr>
            <a:grpSpLocks/>
          </p:cNvGrpSpPr>
          <p:nvPr/>
        </p:nvGrpSpPr>
        <p:grpSpPr bwMode="auto">
          <a:xfrm>
            <a:off x="4008438" y="3875088"/>
            <a:ext cx="357187" cy="357187"/>
            <a:chOff x="3786182" y="1714488"/>
            <a:chExt cx="285752" cy="285752"/>
          </a:xfrm>
        </p:grpSpPr>
        <p:cxnSp>
          <p:nvCxnSpPr>
            <p:cNvPr id="35" name="Straight Connector 34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4667250" y="3881438"/>
            <a:ext cx="357188" cy="357187"/>
            <a:chOff x="3786182" y="1714488"/>
            <a:chExt cx="285752" cy="285752"/>
          </a:xfrm>
        </p:grpSpPr>
        <p:cxnSp>
          <p:nvCxnSpPr>
            <p:cNvPr id="38" name="Straight Connector 37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82625" y="4267200"/>
            <a:ext cx="35544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5 options for the 2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nd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</a:t>
            </a:r>
          </a:p>
        </p:txBody>
      </p:sp>
      <p:graphicFrame>
        <p:nvGraphicFramePr>
          <p:cNvPr id="41" name="Object 10"/>
          <p:cNvGraphicFramePr>
            <a:graphicFrameLocks noChangeAspect="1"/>
          </p:cNvGraphicFramePr>
          <p:nvPr/>
        </p:nvGraphicFramePr>
        <p:xfrm>
          <a:off x="1674813" y="1938338"/>
          <a:ext cx="3175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3" imgW="114102" imgH="177492" progId="Equation.DSMT4">
                  <p:embed/>
                </p:oleObj>
              </mc:Choice>
              <mc:Fallback>
                <p:oleObj name="Equation" r:id="rId13" imgW="114102" imgH="177492" progId="Equation.DSMT4">
                  <p:embed/>
                  <p:pic>
                    <p:nvPicPr>
                      <p:cNvPr id="4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1938338"/>
                        <a:ext cx="3175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87388" y="5137150"/>
            <a:ext cx="3663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10 options for the 3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rd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60400" y="6219825"/>
            <a:ext cx="35655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10 options for the 4</a:t>
            </a:r>
            <a:r>
              <a:rPr lang="en-CA" sz="2200" baseline="30000">
                <a:solidFill>
                  <a:srgbClr val="FF0000"/>
                </a:solidFill>
                <a:latin typeface="Century" pitchFamily="18" charset="0"/>
              </a:rPr>
              <a:t>th</a:t>
            </a: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 digit</a:t>
            </a:r>
          </a:p>
        </p:txBody>
      </p:sp>
      <p:graphicFrame>
        <p:nvGraphicFramePr>
          <p:cNvPr id="44" name="Object 11"/>
          <p:cNvGraphicFramePr>
            <a:graphicFrameLocks noChangeAspect="1"/>
          </p:cNvGraphicFramePr>
          <p:nvPr/>
        </p:nvGraphicFramePr>
        <p:xfrm>
          <a:off x="2703513" y="1958975"/>
          <a:ext cx="49371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5" imgW="177492" imgH="177492" progId="Equation.DSMT4">
                  <p:embed/>
                </p:oleObj>
              </mc:Choice>
              <mc:Fallback>
                <p:oleObj name="Equation" r:id="rId15" imgW="177492" imgH="177492" progId="Equation.DSMT4">
                  <p:embed/>
                  <p:pic>
                    <p:nvPicPr>
                      <p:cNvPr id="4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3" y="1958975"/>
                        <a:ext cx="493712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2"/>
          <p:cNvGraphicFramePr>
            <a:graphicFrameLocks noChangeAspect="1"/>
          </p:cNvGraphicFramePr>
          <p:nvPr/>
        </p:nvGraphicFramePr>
        <p:xfrm>
          <a:off x="3700463" y="1981200"/>
          <a:ext cx="49371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7" imgW="177492" imgH="177492" progId="Equation.DSMT4">
                  <p:embed/>
                </p:oleObj>
              </mc:Choice>
              <mc:Fallback>
                <p:oleObj name="Equation" r:id="rId17" imgW="177492" imgH="177492" progId="Equation.DSMT4">
                  <p:embed/>
                  <p:pic>
                    <p:nvPicPr>
                      <p:cNvPr id="4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1981200"/>
                        <a:ext cx="493712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532438" y="4953000"/>
            <a:ext cx="32099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In total, there are 4500</a:t>
            </a:r>
          </a:p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different outcomes</a:t>
            </a:r>
          </a:p>
        </p:txBody>
      </p:sp>
      <p:sp>
        <p:nvSpPr>
          <p:cNvPr id="1538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8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3" grpId="0"/>
      <p:bldP spid="40" grpId="0"/>
      <p:bldP spid="42" grpId="0"/>
      <p:bldP spid="43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  <p:tag name="ISPRING_RESOURCE_PATHS_HASH_2" val="05e2f1c92ddfd331ec55ce0ccb5c1bf9431d929"/>
  <p:tag name="ISPRING_SCORM_PASSING_SCORE" val="100.0000000000"/>
  <p:tag name="GENSWF_OUTPUT_FILE_NAME" val="m10hch81"/>
  <p:tag name="ISPRING_PLAYERS_CUSTOMIZATION" val="UEsDBBQAAgAIAKEBLks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KEBLks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KEBLkt6KFfPsAIAAFMKAAAhAAAAdW5pdmVyc2FsL2ZsYXNoX3NraW5fc2V0dGluZ3MueG1slVbbbtswDH3fVwTZe9xd0wFqgDTNgALdWqxF32WbsYXIkiHJ6fL30821lNixF6JARJ5DUrwoRXJP2OrDbIYyTrl4BqUIK6TRtLoZyW/maaMUZ4uMMwVMLRgXFabz1cef9oMSixxj8QOIqZwdzqALs7SfKRQf49vSyBAh41WN2fGBF3yR4mxfCN6wfDS18liDoITtNfLqx3KzHQxAiVT3Cqoop+21kWmUWoCUYFL6vjUyyqI4BdpGurKfiZwu1OXbn9AORBJlaetPRoZoNS4gLvL12sgwnmnvcVeWRi4TFPxVGvrls5FBKMVHELHzu69GBhm8bur/mZFa8MIUNOZcbuI7h3Kc6/UzWV0ZGSWYC5lAo13w5bF3vQtA/mu498isq+D0ydT15EEwTU8prJRoACXtydlkyd8eG6X3A1Y7TKUGhKoO9KSTfsKNbN3Eug73B94Iy0NfXtNBXjltKti4hAN3sb7Dbza39q0Inb7rggwFHLwySLFTdsjfuq5nyEDZIZ8pyeGR0eMZ/NTiOG2Pb7Hv5uXyayswrI+5t7an1moiPZjNlUFor2gxFc9hJU06L6QC0zaUWJ1LKTnLCTF8IAVWhLNfBpce7WUkSk4MftT6Bwspoij0zZvNUb/SYb/seXwc3Y9Cdzd3nin9ht/MsVI4Kyv9oyTnM8/TS6LdzJN+hnklNRzEPdvxiZwKiz2IF87p1CiMK5iK5W6xBtAoCQqAkv4KI++jr/SsqVIQW90xAu3IxDqHK0lRUv2nXgm8Qd4afcMGrI6qSu2PYULf4YHGDwBgkZXtxLqDs1QNVYTCAdq9DxT2ykN3Q1JP6NCwrdUD7FQ4bl4zaR79M9ENSoiLDT2EV51XP8NZ4pn3uHjoFU6lvVq09mOvcvuWmeELQU7hxylyre3nRdRK88/kP1BLAwQUAAIACAChAS5L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oQEuS0nnN52rAQAARQYAAB8AAAB1bml2ZXJzYWwvaHRtbF9za2luX3NldHRpbmdzLmpzjZRNb4MwDIbv/RUou05V98m2W7V2UqUeJq23aYdAXYoaYpQE1q7qfx9OvwiEdfElvDy8jo3ibS+oFotZ8BJs7d4+v7vPVgPSjCrg2tVFh56RzrRI5zBLMxCpBNZAyuOnJ3l3JnzGTFrTaPNBtrrmx5DeLLjQdTz3WCiPpn0flx7w26OtfR//OKUdytqXVOtzVBiDsh+jNCBNX6LKuGXY1Ztd9QobMJagLqALHoNjGtrVRZ4dH0KKOhdjlnO5mWKC/YjHq0RhIedd+ZebHFT1x1d7YPAcvo4dO5FqMzGQNROPnyi6yVyB1nDI+zim8MKCRyBqvgO7/kAd43ZBDbpMdWqO9PCGok7nPIFWl56GFC4mK69WN0OKNmdgbfbE3S2FQwi+AdWyGt1TOCDmRf6PH5grTKgjLbTd8xMqkM9TmRxSDyi8HB2WbLu6dy7UHn/EnCuEjSu09N2+rGt0+O59QzMnQyevbuSd+vIKnyh9Yve48o6h9nlMc5TQ82fAuDE8XmbVhKjGI3UddLUHNZELJCHjagVqhijse4kG7AYLY0d08HWpHndq73q7X1BLAwQUAAIACAChAS5L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oQEuS2/CybNuAAAAcwAAABwAAAB1bml2ZXJzYWwvbG9jYWxfc2V0dGluZ3MueG1sDcwxDsIwDEDRvaewvLfAxtC0EkhsZaEcwEoMRHJs1FgIbk+2Pzz9cf4WgQ9vNZsGPAx7BNZoKesz4H299EeE6qSJxJQDqiHMUzeKRZIbuzdY4S30423l0sL5SqXJ03khfw2RoIelDR+ZE+6m7g9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oQEuS7GHx1+TCgAAF1oAACkAAAB1bml2ZXJzYWwvc2tpbl9jdXN0b21pemF0aW9uX3NldHRpbmdzLnhtbO1c627juhH+36cgHBygBYr4Il8Lrwpd6MRYR/axtMlui8JgbCYWIks+kuzdHPhHn6YP1ifpkJJiSZEVKZtud7eKkCAi5xuSw+EMyS/O0HswbWXn+c7G/J34pmPr1PdN+94T/4DQcOlYjjtzqUd9XpAsQjbZ0Hc1z7GIW0OeT+wVcVfvanfE8mgtkI8QyISK253vO/b50rF9avvntuNuiFVDe2LtQI/SgKdWfxnn7Kn7hBrxrzzYHVnSdFujjjSQGi+iEi21Rv2WLGVils5mS+zHiXPvnN+S5cO96+zsVZE+rh+31LVM++HYTFfqnxC2TM8f+3ST0Tl1hNVRqwBqC1Pn0WPfBlJH7g7ygRa5pVayvbbKniKwdIM5xkgh96Zn+jFkr9tvDpqZyC25p1mWFxqdblc+AbGhjQzMoN0cCYMcjE+/+EdDtDrNzglpizxSN6sJrKod+cRInO1um+lE0qg/6mRjXOeeWTkL1mt0pc4oH2Y5ZAVr/ti91qg3UvIxbHCsuaOpu4OWkt1Q0mAJzxnWYwGFx5x6OugEim5Me+V8Htt3TgiM4o3Caj2xgQLHQv2e1Ff78NaW2y3Ua+MW7iMVdxSoGwjqQFCgTm01lWE9pSLQ69IlBJlsrcN6ovY5YGx71PXH9op+EYWkdLwqOYILF8wPcp7YbbPnELV64KZqo3az0+vgQ0sSBKGLlI7aVBuHXm/Qk5oIN9qdhnCQ+y2hJaBmp9McdA/NXqsjwNto0AUtbTzoonav3W6phxZuARpJkqy2lENPGDSbErSG+wPlMBrJvUYDNZtNoa0eOl1hJDcQSAugQxL6zICCKshC9yDJUrMvoJEykkftA1ZxV+mgfgt3G41DW5aFRuNo3OPo4uY6lhYeTmTOFxRmTkFm7dHbks41XO5cF4QNugEv9ym6JR7VeK6TlSvir8+XJPBfkGSpMxJ8ypGJ0qcFwdKlqLNsOazz3xMrJZ54C2ZO8azBk2Y4iiJIHsTFs8C/CuDiyRNgPG0WhYVtBXkzD3QifRbp5jF/QkM8c+ZJZyRQ8SxIncVhUUITz4LcWQgZS6HiWRACS+COTb5skRNJVDwL0mceNJ1FxbMgf+ZjUmkUzMIT6MsgnhbAGjyD5oo/S6TiWZBCc1HpTArW4zk0F5SRSsF0PIkWwkW5FHrIs2gh0FMyBYvzNJqHisyW5UThazqWDDfQCkxuPLiERVzlTF4o06uZpH1aTKYX04U8vqiJSrAqEVuWf2x1+1+ane6fhvUQV1CTfiVNJkldiCvrNIrp0oz5dLIAhXiy0PBHoyayn6Wh0w/GZKzhmhj+UlrBbI6vayL7WQT6YT7HmrHQJ2MVL8b6Qpsa3C4TbGC1Jn5ydmhN9hT5Dtqb9DPy1xRBeDZdijzLXPEKFrJNe0cLtKfOpZuxdrEwptOJvsCaGpXURGyvkOqSz+AO5RXNJR3PQYcLCdB9HXzB559rQJJllVZyOb64nMC3wTpyad6vLfj2X9GbGdZg/qhdAHiFdV26wAt5+hFmDjxuWhI0fQ+O9r4k6BPWwTOwXgCmSdfjC8kYTzXmXHOsG/Ox8uRZS2Ijx7YeEVkuAYcge+xNZ+dBCXM2ugp8zCvdkI5//QBuPZYmGS4c6ESmzZ353txT6IW7KjRTsKwUrLK5+vXD+G+LkTSeYHUBk6dObxYGX/WsPQLLw3Z8RCzLYcOApslqT+wlbNHokuzAxR5BbGWuuNiWwOBZZ37bmb8j4odL65dwVWoq/vjL+Vf3bmxMIKzcENcutsRS2hKR4fmQN7CVhK5DPt/6L40lZo/zt+rIG4xuJun6yaEVmaOvH1eqC68YlA5+j+eQGCEcyKZTCoSvwGMgBm6IaZUCjrURNMePwrB7dxE7oJRSoE1DHZqDvkLNNcxFoiPXMEflVNxgWR8bzOr0lm1IC4D57AV+kO077NhgUTifPfnPLb1zIEZYlOxhZqHc9AKHOn9de2UdJYrELF7GQ3uoSINu3fNbVgQds8wN25kXU/vhCkfWDMJxwiQ3zs5a8dhnmQ88JMNU7TaBZbbBtAXt3rnOhpdaxIsWW5AU/vqVHQmGOA/ancXaLKBXx9JcuVwokqZgtltkS90qjgM3Zz2bGPpiIslMA/j7hvjLNSSkO7aHL64r2O2peCSBvtC8OiXucv3vf/6ruJpUf4JSFJb+paweWMUsjuEnfX/XHJ96/yigx5DkJJS/FASGm+UIWnzvzL0htKVkGJJyeQUOo3P/cHbustDmI67kSpq/hzDCt3I18Yq4DxCGDMexyiriw2cO4pfuw/EMsfMt06Yl4V8d19ngjfFsIakqP1zBQrHM5UOQHleIoPAeBVlwyiqhT7mUNAhUKZV0ZfrldfJUEcUEWJfB+3FV7jMzx1PB8cQKJ2Jn5ycOwLbvOtaMXR08vysDAXbTcWtR0XfZmSl6i0t4a+dzOHciJ6mG9XhRWnQGfZixXWWoMlmWlp5TOGOtYqJhQVru2rEgQirBaGLiyfI0SlFkfrMW7/dT2bOOw4Y/rIr1/FiYltfoF/+ZfKwwLa+ztDGFE8YzULomjoxuO2TixsuLzBzIUJtAYWTf6C0pw3owYbdeXqxLYUFScuOsqMizn2FuaLiYWVm8w/UTPR7aT3n8imFuH/XwPJWqODpvPd97h77pW/S0a/NxwAKMzz5/z/L/UCZrAQS3s2ljBKXIf9zSdzU4a5DlesPuymso1PGuxsx5pHaycNsomrFgVgq54cGcx/JSOJuF8BgioJ1zIU6w0vNBw/ozMw3reRM0DNWenj97t7mlLgYXMGnkm8myuPQ6uuW45huzJOxEZRzvr0G1DYeNCBMrSHgV39ZESyV4iddvdpZvWnRPozAVK4iZJn/0Qw+WRr5nS/6E3vlx3w5LSi+BMM4dHTEunaw4CeNnm0xcUFMu5fjk1uOjzwhVUd45xqqMTBSFaObs8ejs+KlZr2c0BbKnrD+sxzMsBKgMziqXyLoIFC50n7hwjFnoOzjNLGb8qn4RQd6M6CpMWL0N0SW3O4N8TiKD6BrI7Va79Q2Irsagp+BeaaIL99nzGqKri9lTnuhq8K9vTXRJTfaUI7r6EntKEl2jHnsKE10C47RbZYmu4G8AyhJdL1ovm+h6eaIziC61wZ6yRNfLs1QRXRXRlaZ0plfSWIvfs9VE3XHdxz9zzWTnr8F51sRDK9PjRwTebHAZmLoKY7tCdkG4cjbEtM8rmu1b02zBZQi7m7+ZzlVmQ3YZQjgn8NlxVwmn2Za7URxryhRcUzFi+g2mJtJtMqpqCa5Dl35FCVaUYEUJVpRgRQlWlGBFCVaUYEUJ/lcoQXCTN9m4kyDtbRx2S31esZEVG/nDs5G5V8CvJyNjt9iF2MiY/A9MR8b69P/KR/p0W9GRFR35I9KRkU9VfGScdUwEzpfoyJwlV4SPzP/TmO+WkHz6bN6PSjr2+FdJ0rHTY09FOlakY0U6VqRjRTpWpGNFOlakY0U6/vyk43dFE/4PGL2Kf/vp+beKPKvIs4o8q8izijyryLNv/1G+suxZ9Vm+6rN8b0yenV4APzV39jLiOXX2HPO9MmfhxJejzkLQT/VRvtjC/jk+yVeCOYuJfgPqLF0GUNB38n8//wdQSwMEFAACAAgAowEuSznB3vkmEQAA7RgAABcAAAB1bml2ZXJzYWwvdW5pdmVyc2FsLnBuZ+2Y+VdSa9vH6ZSZWdrw9mjlUMfjKU3xqOWAio2PmVM5k6gVouWIAxEqUpbH09E0RzIH7HTUHElMRXGinkRF0XJAVNSOIgoOCSIiKC++vz1/wrtWe6177bU/a69139d93ft7Xd/9/Kaz3cH9J/YDAICD9tevugIAPwEBgF0z+/bKyZ6h7LPy265oV7vLgBq6xsIOC7rkdAkAqE1Xlt5VkD8rIa5DogEAgxs7YxcqNsYJAFBPtL96yf2R3xKr789Qr+N7p6Odmh5DLwJPmR86FHPn4lXFS9cUX+ftP7yqelTh6b1DMcWUS3tPKDxXT98lm/lF8fR0/0Vr6n0D9Ln4M5WNlc2VzRVkHi92v1YwYyxENnI7pL2+0hlvVfltdQUrixMSsFshS9tbEgDAfI7yVJHnyB/xiaieTJAsIT3R6tBnxwDTr3Rbqp46LH/o1QcANLKQiLw+AMDCDBU1DjfbDZge3Qe06lFNShDT/J05kcICGQ/5J8fn5NOZX0mLZ23vJYjZuDIBKZYuE4I+C6pfUCLJ7gj0XF6QZ7rN+ij3+ZkibxvxbBaPo+YfH3lb1GA5W7z+Udmoqgi7LRYKOGBR07CDUev5atSx5clWK8P26+tITz8/7JZQaOz7cEvNclbsQsZwy8vo2ewNLfRshimc0w0KZI93WfbwM8JG1oAcIOceHkPqOt2P6nzBbvOLqTEKjvD6NkDRDauaHCfdZ+XhE863NdIEe8sWv1J0ucL8iLYmFRNY4ThX/s5u91LZtqidkMDPwkOZCli9Sw88EzJSgL9MSSZFWlqDHhYxCLR0ldqfzf452pcC/0Azs5v5vKSvASJZb86/DRobuEbFMAXE9Cui1cgqRxnd0oKQPrvVu07YbE2qUdGCfjXmAR2B+xfi8/zhGc75xCod9kJXP1iyGCuOLK5QKYjNo7cY4JrRhWEjzZ0uF/JsxwOrUdpex6D/mLeL+0AtfxsIjgArDAg6lFPIaFRpT7BmuQ8847dsdL+NaOL28rNZZAALTXA9g6IF53n5odnf2q7llm9V8q0jbkf4BWEiWlY7Y9vr2v03v+K0alD+ySrAB+eQjsNpFQdLW8ZcAhJ8HV3PUPMWhvqijENS6qu995YQWy6W9QXZPJh5QNWjSYRrgy4ERhY4C1O+tTAwGe3IlBU8XYzo4ZLMNX3mOJjRh9DjjShIsvWchoNmSDf6Orkr+m+D8UpYV1yRqK3HBBtPl1qnL91Dh7uqNA6XPHXYm51Jd90dk/TcMeiOS3JFWg6xN6WlBv61NuQi4YnB18ODSiEdDpARCA3emod3BvvFm3j3NuQtYDRBpCGvaxkpCeu2ktvUrJkuY4ZJOf7my2YlTT0azwCH9si9k/X+JdJj9DjDBwUlLofqDELMTusMlptbBdVLS4UjUXled3V5vnuLaaAYRHebp5U9uUf8zsxbLeedsn1Ak37/2uh2YFgtt7BxCkbuTxgCXysVaHmQnSH1K2P42EK0Zek7tihyfvrIBeDfVWlxD0NnpGHUHMcV3kuqdRtBl0dPYIjfEYO9hj1z4UIop5zbR3cq/dYwJklzAH3hH3UHuZd33MKX/kybtSysGclj1Eu9c0FMz2HNMmosM9kal23UaAmMhshTdAz412W70ujGnwfRztftWZnFmTPljDy6iZImrFWfgBw2E0ApugTqd3cBD13eY15t3p/n1U8TS+RxlXM+TLE/m6g9CfZqeh9IvhXWzp37eIuKa65r8O7PT11KWPQXgsY1eVdH8vi3RbWNolVSVA0V9lpz3LuIA2oYPV8zxJdYzBqXhRnQvtZwoUNi9SmqNUdIDI1PM/Dh/MYuoR+c8FQUV5wdHH5j0sFQqATeOX4z+FQX78BtY7/eiqeMM0NdoDoociCbPXjfECcsywIycjbrwkakGPlHk6omyiTuV1AyOz4f7Jd2jlKyHDibmN/hirpb4Tdyi64MbDI1UdnwQFnj3+pPfZgElbJjqZhxqsce3GL02K2DG02HZtW//uvcSy+f1NqlMmsqBBkkz5gHs/fRN+eT/YX5sYULY/9ePwdH0xuItvWqSD/iFix0xVINCY6qOfKdSwqi5i44CaJTNdMswyqWD9lpokbwfJA22jcsIDQExtzQgJghAzml3I6wmIEp0uxP+c5Z9BzxQrFeJf018cSo6XwACF7uX1jNHeIvvMqjR88xij2Frn68ikNZaHmM28szzXIp/fjLnlnrOR5+s0eXVurcoz86FNPDq/w70rcealMW/pPLCB4ugCLNCwn6thGteV48p8Jstk1Fs4T05/SR49IQbWoKfMxlzKN+JTi9Hlr99mNnlWGa0Oz4U4excMN8pOcf3ejemJ7BhrrqRZcR1pvWoClu/FU6RFO0OOpaBHNAzwU1z3Fa5xG9GZjUReyY+1LQuu2SvgS/7hoWYN2p7wP2al3kLE64a5JeAI9BnZlvFC88nJH6E9ysp8bUNcwpcLu99flsqb8RRcHCLJGWdiDYnCZu90tURoTuwTl0oQbromqSBdhW59X4EBiiZY8aoPggRQFw/wpiF2DsEBTw2GzZ+tH3O8iVSRvA47cojrZsg8qtZ/jtBljEJioDBn6f/gnw4TQJAAjbBwRcPPkD/UA/0A/0A/1AP9D/L9RZqKiqVbXMIisCEGvLLVvr45US0cpugIbNfzcE/90jjIJI0qUIrA+GYzUFwWwL8P6YjU/abZ7aklHqyDhmoQRXKtkLSF7bWsFihQsu2NhYp2a9JpVOo4TVlAUwDkrAy90jkuWC4boNIlnPoLT2zWFCzfZama2TKM7HRxEHQ+8+WhQoaUxh+GMxt/3+z1py5nzZcdG3yKPXQHMu2M1B4XRjikFdWBl9eo3nL4ttLkoJaDKw9TEqIK6lwJQNTDlJOBUJvja8YWV8VJ8UcKowbOPXX2r71iN9ItrEczvO9hX9HE3sAhbPNhsUJWwumAoeiaTW2xsznNycHbdrs1JL1fJxidD3uXEfUiRroZsRoUmvIZBuXm9KWVEst7eF2bbMvfnUbyTS7/31MrxhYyVmryrpBQi6poNyC5TgVXXrNqnzf1nZ5Yceg6YtXe1djzxp1C7lb97LUZ4NTegFpjXtY6ydBoY3dtf1g8mx35LURgbRdB4EshzoznykEhLr2ZAtTH3z64pHUnqV7WAd0dFW0GvK47TgkEG6AhNNPZcBezE4yg4xEmgEG2R93vMaskWL4ihMZuB1eje7jG90vNa88rGjatu4h+FdByN12Svgmu8UqkFz1ai3gH9yDOP+jKK4nOqNKTp6KBBuKVIC0qJfLUAgTunEyQnjSgaaoP/yam5+DrupRwuz9iVZ4Jq7VYkMH1sG8vXuy+ecaQbfgmPqljr0us2Vm97a8nSo82YTkc/jkTZWaYICd4Qex7c4KrIgh/EZ2YLg05ugv2dDIMP9vFWpFwsunyYXdY84GcmChHt6Dq526aRbFzi3jvWPfmD5TlxFiEca2+o3Z7RljzqDwII8UyRdh4TgNktr4DE+iQ6LoL2+DxDd0+Iko/i71Zmhbb+XEx2NcMzOUG1U5KRCsJnLfaaBf2PqaV2UdSDcwxbl1xldUGxxrnIhU5j65JcoxSADWlQd8XXaKq94iBbnQ+gPURtvDkXY+3snjI0/vLP5TRVLOqGNtqG3/zH9sdxq1quFwTZTwKViyPFwTAlFFy/lZhRnEiNfspCPDeswE59LlYcW/3n1PpOgFnW3u4UtdfOyrehrokXTGVUGu94kWGVbnVFSj/RjnuXY8E7SjjwiQhtwcL71OQdWbL+bJ5t20w25XuuEsC/GsnO86NklRu7aejgloEzKsUW1sQxJiJ6HYqfrnWlrg0zNvs2LbYtUGrpk5MI6w9GIZsY0JwVIZiKHGkL8loLsWfoE+M+EIGFlfFVckRPVNDqTApdm2/Rci0B76RKiKRovBGhO/FxLKgcJ8fxWUsqDjoiLcl50ItP5RcNRnBzDMh1hhYFZGExNTQG3kiAi8xrwbbfgtptf0lWOQLc3Ge01+BUWudHt0WGohQdWrgAo7rkZ4bn0tSZuI406qhqUzimKC98qMH4z4j/zCbkHB8rdb2SZZt2JntGBeSZeB2sMgzmWBDdwXIBNfWtYqCQOl3UAiPAIpLBbLp3a7V7qFoSfdsXooaL4o7ot+4AFFSng+wYl+OHktLWptbrYQjvht+aO/rkXX/3r0uSmkc0adVI5Bg3WxlFKenD8/GYNHy6nqbMok0oMVRtPtUtU1hgAUnTZC2oza6SJht2DJsUB0+MPvytTktyyyYZ124iitcHm4rKpF5d00ieeXLetSdm0MBqEgKNWXdAspP1AOflferSWFI2fSUO+Y2Mr8kDq2zO2KuH+cUv1SJZxTI61KxbSVi39PMWMfBEehhDLtU/23fyoLryuGXHW/DCUnkUR/mVllKhcNm/CqIf41yTk2yk82W84LOK/I5tmEJJDCsvzp2/6k93F11QOQ4P9iaz9ty4Ywevbjbe1SulX1pt6bmjltRtMjZTOnGA1T/Nx7VJ44YGdlNSAJcz+ogxir0Mhk/ie4JvoAEbCf+uK4coN+9CZj+qfaBaApOmPemOiNJqr1sKnDKq6M997fSXzsdvWh+WB0JmbFF3Ylcs3kmoiJ6PyujYy7OaCmladHWcz2FSib8GsJm5HuHkvM9csstDlpj7/Wr+gDHwgecA73sU1VtmfR5eyOxpWOv7n+D5BV/GrXaUNF0Z2jgV523R+rbB2JY3/DlxgdRg95HUZnep/7Jrv9zpHm1xYB1qeMJPCEJhN8CS/8i/5AYFcaLXWRv+97d1Q/ezdnp6djfRAdONDtv9zBryKvQtf0NEWd3Hzp6Rz3Mb2LcM4edFIqN8cY7Q1OH9rdBq7Mfa9qjrMRBn4tsp898dRpltuG+IYRVe/ZQjGXNmj5jxcg30EVFtZde45iwFhmvzKptiNpy5EPKjKj/VA+UjSVGmw7u3A9uDJKKxbY+d/TlTyCxh6BOEsMqnAN0yCLduRmycjlxj554te0rQmQrV1/BUw7HP+aPWbmaVY6Yw2Ad7c0y5lGxEmRW2iaj+M0EPllMxJLJmSbfvoPe2WLy7qFuJ5fIV3gnlB228qAZHvpl0bE3mnSR3ktAXbw5Of33QmwzJ4XYuPAmvOk6A5THCnIvj7k+RvsyenNjq5HFuZ+FNKSKmbp2BKUCQqaNqIQifSyA1KwHHQUEc2TF07Ubkgp13bZP25Srgbohvb8Og81lJU0btu3DnNl9driQz4Xu8oVMUFgWbUKuAmwrqXJr7wqTGJyhMi7DFW8YTwtSbt10Z5sfRTyCJgt3iV+K3FIFWjmjxnSB92JW4qbu4fGlsJuNLT5N3AoI3F8NYGGhtQmuenzcaEhPnJD+NHoPzxIWZkAcdTAScNeRP/l8YnmmrC96f1xh9mD8o2qLbg1n11VhS2L1nafkatuzlw/I8rGFBvbCAv2S370JRuy8Tv08Q+W0wRU580Sy5j/jviI3r30smIltrNgWTw2m/FoXyKagJCmGwrvbslgo5O7WiTUGHb7HV9XYrGP9jXfaBAHvD4HUHr91BmGByN8pmuupKwQbrBYZXPH2pbFw988EA8h4lXXb/OhspuTPY+w636q+Vkwyfh4U67ECf4/VFBDDws407UZDokfYvaqWRIlqqjHvCmj6BNoy+H91x7UzLrIsHu/G2WCealvriumB4pEwsAZvL6FkExBxqa5jn0L6HM/NyTipJnuaN6pJho0TLLNBAJeAwOR8qbp3C1nTZqho6VSaYWDgAew6LPYH+SVjdOvqbvAVj8ypvOJANVtaxfeQIAFntl4n7spBJQiOAoACzMmpoyp2ZrPCuHZQCzwxcur0jXvwDkl/0156s1l+8k/i9QSwMEFAACAAgAowEuSxnXUUJVAAAAaQAAABsAAAB1bml2ZXJzYWwvdW5pdmVyc2FsLnBuZy54bWyzsa/IzVEoSy0qzszPs1Uy1DNQsrfj5bIpKEoty0wtV6iwVbLQMzI1AAElhUpbJWNDPQgPyC3PTCnJsFUyNTHQM4CJZaRmpmeU2CqZGJjCBfWBJgIAUEsBAgAAFAACAAgAoQEuSyoNwzZRBAAACxAAAB0AAAAAAAAAAQAAAAAAAAAAAHVuaXZlcnNhbC9jb21tb25fbWVzc2FnZXMubG5nUEsBAgAAFAACAAgAoQEuSxmO4EqMBAAATBUAACcAAAAAAAAAAQAAAAAAjAQAAHVuaXZlcnNhbC9mbGFzaF9wdWJsaXNoaW5nX3NldHRpbmdzLnhtbFBLAQIAABQAAgAIAKEBLkt6KFfPsAIAAFMKAAAhAAAAAAAAAAEAAAAAAF0JAAB1bml2ZXJzYWwvZmxhc2hfc2tpbl9zZXR0aW5ncy54bWxQSwECAAAUAAIACAChAS5L5yungGEEAABdFAAAJgAAAAAAAAABAAAAAABMDAAAdW5pdmVyc2FsL2h0bWxfcHVibGlzaGluZ19zZXR0aW5ncy54bWxQSwECAAAUAAIACAChAS5LSec3nasBAABFBgAAHwAAAAAAAAABAAAAAADxEAAAdW5pdmVyc2FsL2h0bWxfc2tpbl9zZXR0aW5ncy5qc1BLAQIAABQAAgAIAKEBLksa2uo7qgAAAB8BAAAaAAAAAAAAAAEAAAAAANkSAAB1bml2ZXJzYWwvaTE4bl9wcmVzZXRzLnhtbFBLAQIAABQAAgAIAKEBLktvwsmzbgAAAHMAAAAcAAAAAAAAAAEAAAAAALsTAAB1bml2ZXJzYWwvbG9jYWxfc2V0dGluZ3MueG1sUEsBAgAAFAACAAgAMwOBRM6CCTfsAgAAiAgAABQAAAAAAAAAAQAAAAAAYxQAAHVuaXZlcnNhbC9wbGF5ZXIueG1sUEsBAgAAFAACAAgAoQEuS7GHx1+TCgAAF1oAACkAAAAAAAAAAQAAAAAAgRcAAHVuaXZlcnNhbC9za2luX2N1c3RvbWl6YXRpb25fc2V0dGluZ3MueG1sUEsBAgAAFAACAAgAowEuSznB3vkmEQAA7RgAABcAAAAAAAAAAAAAAAAAWyIAAHVuaXZlcnNhbC91bml2ZXJzYWwucG5nUEsBAgAAFAACAAgAowEuSxnXUUJVAAAAaQAAABsAAAAAAAAAAQAAAAAAtjMAAHVuaXZlcnNhbC91bml2ZXJzYWwucG5nLnhtbFBLBQYAAAAACwALAEkDAABENAAAAAA="/>
  <p:tag name="ISPRING_ULTRA_SCORM_COURSE_ID" val="C5B8728B-F8EA-4883-80E7-D10A3C4E6923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RESENTATION_TITLE" val="Section 6.1 Counting Principles and permutations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Dropbox\Website\m10h\m10hch6"/>
  <p:tag name="ISPRING_RESOURCE_PATHS_HASH_PRESENTER" val="cd79d31d5ccb1e47819ae77064e5481716587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1274</Words>
  <Application>Microsoft Office PowerPoint</Application>
  <PresentationFormat>On-screen Show (4:3)</PresentationFormat>
  <Paragraphs>263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Century</vt:lpstr>
      <vt:lpstr>Century Schoolbook</vt:lpstr>
      <vt:lpstr>Wingdings</vt:lpstr>
      <vt:lpstr>Wingdings 2</vt:lpstr>
      <vt:lpstr>Oriel</vt:lpstr>
      <vt:lpstr>Equation</vt:lpstr>
      <vt:lpstr>MathType 6.0 Equation</vt:lpstr>
      <vt:lpstr>6.1 Counting Principles and Permutations</vt:lpstr>
      <vt:lpstr>Factorials:</vt:lpstr>
      <vt:lpstr>Practice: Evaluate each of the following</vt:lpstr>
      <vt:lpstr>PowerPoint Presentation</vt:lpstr>
      <vt:lpstr>II) Learning How to Count without Counting</vt:lpstr>
      <vt:lpstr>How to Count:</vt:lpstr>
      <vt:lpstr>What is the Fundamental Counting Principle?</vt:lpstr>
      <vt:lpstr>Ex: The Iphone has a 4 digit numerical password.  What is the total number of different passwords that are possible.</vt:lpstr>
      <vt:lpstr>Practice: If the first number is not a zero and the second digit is not ODD, then what is the number of possible outcomes?</vt:lpstr>
      <vt:lpstr>Practice: If the last digit must be even and no number can be repeated, then what is the number of possible outcomes?</vt:lpstr>
      <vt:lpstr>Ex: A true/false exam has seven questions.  If you were to guess all your answers, how many different outcomes can you have?</vt:lpstr>
      <vt:lpstr>Practice: A multiple choice exam has 5 choices for each question.  If there are eight questions, how many different outcomes are possible?</vt:lpstr>
      <vt:lpstr>What is a Permutation?</vt:lpstr>
      <vt:lpstr>Permutations with Less Objects</vt:lpstr>
      <vt:lpstr>Practice: Using the letters from the word “MICHEL”, a) how many 6 letter permutations can be created?     b) how many 3 letter permutations can be created?    C) Using all 26 letters in the alphabet, how many 4 letter permutations can be created?</vt:lpstr>
      <vt:lpstr>Formula for permutations:</vt:lpstr>
      <vt:lpstr>Ex:  Using the Permutation formula, simplify each of the following expressions</vt:lpstr>
      <vt:lpstr>Ex: Solve each of the following using  a) Permutation Formula    B) Fundamental Counting Principle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6.1 Counting Principles and permutations</dc:title>
  <dc:creator>Danny Young</dc:creator>
  <cp:lastModifiedBy>Danny Young</cp:lastModifiedBy>
  <cp:revision>19</cp:revision>
  <dcterms:created xsi:type="dcterms:W3CDTF">2014-04-15T02:50:58Z</dcterms:created>
  <dcterms:modified xsi:type="dcterms:W3CDTF">2018-04-04T00:07:16Z</dcterms:modified>
</cp:coreProperties>
</file>